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257" r:id="rId12"/>
    <p:sldId id="258" r:id="rId13"/>
    <p:sldId id="259" r:id="rId14"/>
    <p:sldId id="260" r:id="rId15"/>
    <p:sldId id="261" r:id="rId16"/>
    <p:sldId id="264" r:id="rId17"/>
    <p:sldId id="266" r:id="rId18"/>
    <p:sldId id="267" r:id="rId19"/>
    <p:sldId id="268" r:id="rId20"/>
    <p:sldId id="273" r:id="rId21"/>
    <p:sldId id="275" r:id="rId22"/>
    <p:sldId id="276" r:id="rId23"/>
    <p:sldId id="277" r:id="rId24"/>
    <p:sldId id="289" r:id="rId25"/>
    <p:sldId id="290" r:id="rId26"/>
    <p:sldId id="291" r:id="rId27"/>
    <p:sldId id="29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44" d="100"/>
          <a:sy n="44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A38A2-7C17-4DAF-B936-482769A9A030}" type="doc">
      <dgm:prSet loTypeId="urn:microsoft.com/office/officeart/2005/8/layout/radial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82C5132-83E4-4899-BB6C-0827E9C3E6EC}">
      <dgm:prSet phldrT="[Текст]"/>
      <dgm:spPr/>
      <dgm:t>
        <a:bodyPr/>
        <a:lstStyle/>
        <a:p>
          <a:r>
            <a:rPr lang="ru-RU" b="1" dirty="0" smtClean="0">
              <a:latin typeface="Calibri" panose="020F0502020204030204" pitchFamily="34" charset="0"/>
            </a:rPr>
            <a:t>Летай</a:t>
          </a:r>
          <a:endParaRPr lang="ru-RU" b="1" dirty="0">
            <a:latin typeface="Calibri" panose="020F0502020204030204" pitchFamily="34" charset="0"/>
          </a:endParaRPr>
        </a:p>
      </dgm:t>
    </dgm:pt>
    <dgm:pt modelId="{12107A44-B6C1-4F54-A8DD-055DBE8ED104}" type="parTrans" cxnId="{ACD0ACC9-70E1-4618-A13C-BF920C727F2A}">
      <dgm:prSet/>
      <dgm:spPr/>
      <dgm:t>
        <a:bodyPr/>
        <a:lstStyle/>
        <a:p>
          <a:endParaRPr lang="ru-RU"/>
        </a:p>
      </dgm:t>
    </dgm:pt>
    <dgm:pt modelId="{F2C49547-801B-43C9-B46A-AAB1611F3A76}" type="sibTrans" cxnId="{ACD0ACC9-70E1-4618-A13C-BF920C727F2A}">
      <dgm:prSet/>
      <dgm:spPr/>
      <dgm:t>
        <a:bodyPr/>
        <a:lstStyle/>
        <a:p>
          <a:endParaRPr lang="ru-RU"/>
        </a:p>
      </dgm:t>
    </dgm:pt>
    <dgm:pt modelId="{0A2F7AE6-A595-4274-A564-0E36B6FCB90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+mn-lt"/>
            </a:rPr>
            <a:t>Сеть запущена во всех крупных городах и районных центрах РТ</a:t>
          </a:r>
          <a:endParaRPr lang="ru-RU" b="1" dirty="0">
            <a:solidFill>
              <a:schemeClr val="tx1"/>
            </a:solidFill>
          </a:endParaRPr>
        </a:p>
      </dgm:t>
    </dgm:pt>
    <dgm:pt modelId="{3C0B115B-CEB4-43C6-A491-0C53FBE43D79}" type="parTrans" cxnId="{CB123B44-73FD-4114-9CAD-7995B45F7202}">
      <dgm:prSet/>
      <dgm:spPr/>
      <dgm:t>
        <a:bodyPr/>
        <a:lstStyle/>
        <a:p>
          <a:endParaRPr lang="ru-RU"/>
        </a:p>
      </dgm:t>
    </dgm:pt>
    <dgm:pt modelId="{00706670-12BE-47B0-A7F8-7518F1262FD5}" type="sibTrans" cxnId="{CB123B44-73FD-4114-9CAD-7995B45F7202}">
      <dgm:prSet/>
      <dgm:spPr/>
      <dgm:t>
        <a:bodyPr/>
        <a:lstStyle/>
        <a:p>
          <a:endParaRPr lang="ru-RU"/>
        </a:p>
      </dgm:t>
    </dgm:pt>
    <dgm:pt modelId="{6D3E0D87-61AC-4FDF-93D7-77B19D511A9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Высокая пропускная способность сети</a:t>
          </a:r>
          <a:endParaRPr lang="ru-RU" b="1" dirty="0">
            <a:solidFill>
              <a:schemeClr val="tx1"/>
            </a:solidFill>
          </a:endParaRPr>
        </a:p>
      </dgm:t>
    </dgm:pt>
    <dgm:pt modelId="{CBFB60AC-F2D7-4B37-95CB-F2971AD0631B}" type="parTrans" cxnId="{E9453EE6-4B1F-4D3D-AE70-B6CC4E5E6533}">
      <dgm:prSet/>
      <dgm:spPr/>
      <dgm:t>
        <a:bodyPr/>
        <a:lstStyle/>
        <a:p>
          <a:endParaRPr lang="ru-RU"/>
        </a:p>
      </dgm:t>
    </dgm:pt>
    <dgm:pt modelId="{0E6D7126-56B6-4488-882B-BD8F381F6C93}" type="sibTrans" cxnId="{E9453EE6-4B1F-4D3D-AE70-B6CC4E5E6533}">
      <dgm:prSet/>
      <dgm:spPr/>
      <dgm:t>
        <a:bodyPr/>
        <a:lstStyle/>
        <a:p>
          <a:endParaRPr lang="ru-RU"/>
        </a:p>
      </dgm:t>
    </dgm:pt>
    <dgm:pt modelId="{5799EECF-927B-4922-A0DA-97D88C1FFDF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Более высокая скорость загрузки данных</a:t>
          </a:r>
          <a:endParaRPr lang="ru-RU" b="1" dirty="0">
            <a:solidFill>
              <a:schemeClr val="tx1"/>
            </a:solidFill>
          </a:endParaRPr>
        </a:p>
      </dgm:t>
    </dgm:pt>
    <dgm:pt modelId="{C2DC65FE-EED8-4498-B379-D78D1E45CFA2}" type="parTrans" cxnId="{510DB131-669F-4660-A50B-88F4F74C357C}">
      <dgm:prSet/>
      <dgm:spPr/>
      <dgm:t>
        <a:bodyPr/>
        <a:lstStyle/>
        <a:p>
          <a:endParaRPr lang="ru-RU"/>
        </a:p>
      </dgm:t>
    </dgm:pt>
    <dgm:pt modelId="{0B54B85F-CC51-40E3-96A6-2987FC678361}" type="sibTrans" cxnId="{510DB131-669F-4660-A50B-88F4F74C357C}">
      <dgm:prSet/>
      <dgm:spPr/>
      <dgm:t>
        <a:bodyPr/>
        <a:lstStyle/>
        <a:p>
          <a:endParaRPr lang="ru-RU"/>
        </a:p>
      </dgm:t>
    </dgm:pt>
    <dgm:pt modelId="{4978C9B7-5F78-43FF-967E-8C79DC68F5B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+mn-lt"/>
            </a:rPr>
            <a:t>Тарифные планы  </a:t>
          </a:r>
          <a:r>
            <a:rPr lang="ru-RU" b="1" smtClean="0">
              <a:solidFill>
                <a:schemeClr val="tx1"/>
              </a:solidFill>
              <a:latin typeface="+mn-lt"/>
            </a:rPr>
            <a:t>с максимальными возможностями по уникальной цене</a:t>
          </a:r>
          <a:endParaRPr lang="ru-RU" b="1" dirty="0">
            <a:solidFill>
              <a:schemeClr val="tx1"/>
            </a:solidFill>
          </a:endParaRPr>
        </a:p>
      </dgm:t>
    </dgm:pt>
    <dgm:pt modelId="{D09935CD-F6AE-42F3-9892-8A693FE161E9}" type="parTrans" cxnId="{AD456167-CDE7-40B5-A67B-245F7E69F395}">
      <dgm:prSet/>
      <dgm:spPr/>
      <dgm:t>
        <a:bodyPr/>
        <a:lstStyle/>
        <a:p>
          <a:endParaRPr lang="ru-RU"/>
        </a:p>
      </dgm:t>
    </dgm:pt>
    <dgm:pt modelId="{FA9E7C35-0108-4704-8C42-89148A588980}" type="sibTrans" cxnId="{AD456167-CDE7-40B5-A67B-245F7E69F395}">
      <dgm:prSet/>
      <dgm:spPr/>
      <dgm:t>
        <a:bodyPr/>
        <a:lstStyle/>
        <a:p>
          <a:endParaRPr lang="ru-RU"/>
        </a:p>
      </dgm:t>
    </dgm:pt>
    <dgm:pt modelId="{9558FA93-55B6-4195-B5B7-2AA37B68AC6E}" type="pres">
      <dgm:prSet presAssocID="{716A38A2-7C17-4DAF-B936-482769A9A0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1D072-5B8B-4B81-A773-8EB1B14D7431}" type="pres">
      <dgm:prSet presAssocID="{282C5132-83E4-4899-BB6C-0827E9C3E6EC}" presName="centerShape" presStyleLbl="node0" presStyleIdx="0" presStyleCnt="1"/>
      <dgm:spPr/>
      <dgm:t>
        <a:bodyPr/>
        <a:lstStyle/>
        <a:p>
          <a:endParaRPr lang="ru-RU"/>
        </a:p>
      </dgm:t>
    </dgm:pt>
    <dgm:pt modelId="{C8B8A142-67F0-4900-B112-CA85168636B0}" type="pres">
      <dgm:prSet presAssocID="{3C0B115B-CEB4-43C6-A491-0C53FBE43D79}" presName="parTrans" presStyleLbl="bgSibTrans2D1" presStyleIdx="0" presStyleCnt="4" custLinFactNeighborX="6289" custLinFactNeighborY="6574"/>
      <dgm:spPr/>
      <dgm:t>
        <a:bodyPr/>
        <a:lstStyle/>
        <a:p>
          <a:endParaRPr lang="ru-RU"/>
        </a:p>
      </dgm:t>
    </dgm:pt>
    <dgm:pt modelId="{30483526-5397-46D5-8ACF-61728088900E}" type="pres">
      <dgm:prSet presAssocID="{0A2F7AE6-A595-4274-A564-0E36B6FCB90E}" presName="node" presStyleLbl="node1" presStyleIdx="0" presStyleCnt="4" custRadScaleRad="102871" custRadScaleInc="1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E46D8-1A0A-4C5E-9924-0E9FB010D37D}" type="pres">
      <dgm:prSet presAssocID="{CBFB60AC-F2D7-4B37-95CB-F2971AD0631B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85399643-B86D-4F6F-B921-F76986643043}" type="pres">
      <dgm:prSet presAssocID="{6D3E0D87-61AC-4FDF-93D7-77B19D511A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AA867-7659-4E3C-8A2D-2C467CF0A802}" type="pres">
      <dgm:prSet presAssocID="{C2DC65FE-EED8-4498-B379-D78D1E45CFA2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7AC26685-59C1-4244-A185-D557A4ABC1B2}" type="pres">
      <dgm:prSet presAssocID="{5799EECF-927B-4922-A0DA-97D88C1FFD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27B18-A14B-4701-BA6A-69E7664181BC}" type="pres">
      <dgm:prSet presAssocID="{D09935CD-F6AE-42F3-9892-8A693FE161E9}" presName="parTrans" presStyleLbl="bgSibTrans2D1" presStyleIdx="3" presStyleCnt="4" custLinFactNeighborX="-4108" custLinFactNeighborY="-628"/>
      <dgm:spPr/>
      <dgm:t>
        <a:bodyPr/>
        <a:lstStyle/>
        <a:p>
          <a:endParaRPr lang="ru-RU"/>
        </a:p>
      </dgm:t>
    </dgm:pt>
    <dgm:pt modelId="{47971354-AF2D-4339-B92A-99D22FFEFB09}" type="pres">
      <dgm:prSet presAssocID="{4978C9B7-5F78-43FF-967E-8C79DC68F5B6}" presName="node" presStyleLbl="node1" presStyleIdx="3" presStyleCnt="4" custRadScaleRad="96728" custRadScaleInc="1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0D889B-05EB-47B5-9712-965A345A7D3E}" type="presOf" srcId="{CBFB60AC-F2D7-4B37-95CB-F2971AD0631B}" destId="{4E1E46D8-1A0A-4C5E-9924-0E9FB010D37D}" srcOrd="0" destOrd="0" presId="urn:microsoft.com/office/officeart/2005/8/layout/radial4"/>
    <dgm:cxn modelId="{38AC1961-6C35-4BC7-B105-E73C107053D0}" type="presOf" srcId="{5799EECF-927B-4922-A0DA-97D88C1FFDFD}" destId="{7AC26685-59C1-4244-A185-D557A4ABC1B2}" srcOrd="0" destOrd="0" presId="urn:microsoft.com/office/officeart/2005/8/layout/radial4"/>
    <dgm:cxn modelId="{5AA5E818-320E-4A48-8AF0-55AF6DFF248B}" type="presOf" srcId="{4978C9B7-5F78-43FF-967E-8C79DC68F5B6}" destId="{47971354-AF2D-4339-B92A-99D22FFEFB09}" srcOrd="0" destOrd="0" presId="urn:microsoft.com/office/officeart/2005/8/layout/radial4"/>
    <dgm:cxn modelId="{AD456167-CDE7-40B5-A67B-245F7E69F395}" srcId="{282C5132-83E4-4899-BB6C-0827E9C3E6EC}" destId="{4978C9B7-5F78-43FF-967E-8C79DC68F5B6}" srcOrd="3" destOrd="0" parTransId="{D09935CD-F6AE-42F3-9892-8A693FE161E9}" sibTransId="{FA9E7C35-0108-4704-8C42-89148A588980}"/>
    <dgm:cxn modelId="{E9453EE6-4B1F-4D3D-AE70-B6CC4E5E6533}" srcId="{282C5132-83E4-4899-BB6C-0827E9C3E6EC}" destId="{6D3E0D87-61AC-4FDF-93D7-77B19D511A9A}" srcOrd="1" destOrd="0" parTransId="{CBFB60AC-F2D7-4B37-95CB-F2971AD0631B}" sibTransId="{0E6D7126-56B6-4488-882B-BD8F381F6C93}"/>
    <dgm:cxn modelId="{F93A86B7-2DE2-4D7A-9702-13A6CF3DB9A8}" type="presOf" srcId="{0A2F7AE6-A595-4274-A564-0E36B6FCB90E}" destId="{30483526-5397-46D5-8ACF-61728088900E}" srcOrd="0" destOrd="0" presId="urn:microsoft.com/office/officeart/2005/8/layout/radial4"/>
    <dgm:cxn modelId="{162B689F-2B34-438B-B5B6-282B7E2F9B97}" type="presOf" srcId="{D09935CD-F6AE-42F3-9892-8A693FE161E9}" destId="{D8527B18-A14B-4701-BA6A-69E7664181BC}" srcOrd="0" destOrd="0" presId="urn:microsoft.com/office/officeart/2005/8/layout/radial4"/>
    <dgm:cxn modelId="{B7BE7E24-9A8F-4668-AC16-86E5677F7336}" type="presOf" srcId="{716A38A2-7C17-4DAF-B936-482769A9A030}" destId="{9558FA93-55B6-4195-B5B7-2AA37B68AC6E}" srcOrd="0" destOrd="0" presId="urn:microsoft.com/office/officeart/2005/8/layout/radial4"/>
    <dgm:cxn modelId="{CB123B44-73FD-4114-9CAD-7995B45F7202}" srcId="{282C5132-83E4-4899-BB6C-0827E9C3E6EC}" destId="{0A2F7AE6-A595-4274-A564-0E36B6FCB90E}" srcOrd="0" destOrd="0" parTransId="{3C0B115B-CEB4-43C6-A491-0C53FBE43D79}" sibTransId="{00706670-12BE-47B0-A7F8-7518F1262FD5}"/>
    <dgm:cxn modelId="{510DB131-669F-4660-A50B-88F4F74C357C}" srcId="{282C5132-83E4-4899-BB6C-0827E9C3E6EC}" destId="{5799EECF-927B-4922-A0DA-97D88C1FFDFD}" srcOrd="2" destOrd="0" parTransId="{C2DC65FE-EED8-4498-B379-D78D1E45CFA2}" sibTransId="{0B54B85F-CC51-40E3-96A6-2987FC678361}"/>
    <dgm:cxn modelId="{485B16C0-FA1B-4740-8B53-1FC719FC0552}" type="presOf" srcId="{C2DC65FE-EED8-4498-B379-D78D1E45CFA2}" destId="{7B8AA867-7659-4E3C-8A2D-2C467CF0A802}" srcOrd="0" destOrd="0" presId="urn:microsoft.com/office/officeart/2005/8/layout/radial4"/>
    <dgm:cxn modelId="{ACD0ACC9-70E1-4618-A13C-BF920C727F2A}" srcId="{716A38A2-7C17-4DAF-B936-482769A9A030}" destId="{282C5132-83E4-4899-BB6C-0827E9C3E6EC}" srcOrd="0" destOrd="0" parTransId="{12107A44-B6C1-4F54-A8DD-055DBE8ED104}" sibTransId="{F2C49547-801B-43C9-B46A-AAB1611F3A76}"/>
    <dgm:cxn modelId="{B2A29B5D-E471-4614-BD5A-C77227BCD3C0}" type="presOf" srcId="{3C0B115B-CEB4-43C6-A491-0C53FBE43D79}" destId="{C8B8A142-67F0-4900-B112-CA85168636B0}" srcOrd="0" destOrd="0" presId="urn:microsoft.com/office/officeart/2005/8/layout/radial4"/>
    <dgm:cxn modelId="{C0928DBB-61F1-462C-85BA-607FE927C4C2}" type="presOf" srcId="{6D3E0D87-61AC-4FDF-93D7-77B19D511A9A}" destId="{85399643-B86D-4F6F-B921-F76986643043}" srcOrd="0" destOrd="0" presId="urn:microsoft.com/office/officeart/2005/8/layout/radial4"/>
    <dgm:cxn modelId="{B4B817B3-4928-49A5-8320-1823F14C4D94}" type="presOf" srcId="{282C5132-83E4-4899-BB6C-0827E9C3E6EC}" destId="{C601D072-5B8B-4B81-A773-8EB1B14D7431}" srcOrd="0" destOrd="0" presId="urn:microsoft.com/office/officeart/2005/8/layout/radial4"/>
    <dgm:cxn modelId="{8F8E7977-6668-414C-8390-74D78EC251DD}" type="presParOf" srcId="{9558FA93-55B6-4195-B5B7-2AA37B68AC6E}" destId="{C601D072-5B8B-4B81-A773-8EB1B14D7431}" srcOrd="0" destOrd="0" presId="urn:microsoft.com/office/officeart/2005/8/layout/radial4"/>
    <dgm:cxn modelId="{D75B8B14-7891-493B-AB15-5F38CB31C73B}" type="presParOf" srcId="{9558FA93-55B6-4195-B5B7-2AA37B68AC6E}" destId="{C8B8A142-67F0-4900-B112-CA85168636B0}" srcOrd="1" destOrd="0" presId="urn:microsoft.com/office/officeart/2005/8/layout/radial4"/>
    <dgm:cxn modelId="{671D107B-626A-44DB-9F2F-82C59B41CDB9}" type="presParOf" srcId="{9558FA93-55B6-4195-B5B7-2AA37B68AC6E}" destId="{30483526-5397-46D5-8ACF-61728088900E}" srcOrd="2" destOrd="0" presId="urn:microsoft.com/office/officeart/2005/8/layout/radial4"/>
    <dgm:cxn modelId="{28A6EACF-3C05-412B-95C8-7024DEF3A064}" type="presParOf" srcId="{9558FA93-55B6-4195-B5B7-2AA37B68AC6E}" destId="{4E1E46D8-1A0A-4C5E-9924-0E9FB010D37D}" srcOrd="3" destOrd="0" presId="urn:microsoft.com/office/officeart/2005/8/layout/radial4"/>
    <dgm:cxn modelId="{2F3746D1-FC68-4528-8DC8-526DB04FD057}" type="presParOf" srcId="{9558FA93-55B6-4195-B5B7-2AA37B68AC6E}" destId="{85399643-B86D-4F6F-B921-F76986643043}" srcOrd="4" destOrd="0" presId="urn:microsoft.com/office/officeart/2005/8/layout/radial4"/>
    <dgm:cxn modelId="{6AB02615-44D0-4375-AC72-2C47B1C7ABF7}" type="presParOf" srcId="{9558FA93-55B6-4195-B5B7-2AA37B68AC6E}" destId="{7B8AA867-7659-4E3C-8A2D-2C467CF0A802}" srcOrd="5" destOrd="0" presId="urn:microsoft.com/office/officeart/2005/8/layout/radial4"/>
    <dgm:cxn modelId="{4AB24258-AE45-41BC-B66C-0B5D05930E19}" type="presParOf" srcId="{9558FA93-55B6-4195-B5B7-2AA37B68AC6E}" destId="{7AC26685-59C1-4244-A185-D557A4ABC1B2}" srcOrd="6" destOrd="0" presId="urn:microsoft.com/office/officeart/2005/8/layout/radial4"/>
    <dgm:cxn modelId="{7F187640-B053-4112-BC64-800778A6E1A1}" type="presParOf" srcId="{9558FA93-55B6-4195-B5B7-2AA37B68AC6E}" destId="{D8527B18-A14B-4701-BA6A-69E7664181BC}" srcOrd="7" destOrd="0" presId="urn:microsoft.com/office/officeart/2005/8/layout/radial4"/>
    <dgm:cxn modelId="{37FBA36D-BDCE-47C3-8460-938192829ABB}" type="presParOf" srcId="{9558FA93-55B6-4195-B5B7-2AA37B68AC6E}" destId="{47971354-AF2D-4339-B92A-99D22FFEFB0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75644-203E-4E32-AF6C-3915FD94E8D7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56245-76CC-4A53-901C-639999043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5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AD648-C258-4E95-ABAC-00D39C4BB8C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64660-AEDD-49C7-887D-D99794D47B1C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85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64660-AEDD-49C7-887D-D99794D47B1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8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6B64B-53D7-4A96-8DF8-D280058A9FE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3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F48-BD89-43DB-AB47-7D57C981C77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7A09-AC61-486E-93CD-08973084D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9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F48-BD89-43DB-AB47-7D57C981C77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7A09-AC61-486E-93CD-08973084D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58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F48-BD89-43DB-AB47-7D57C981C77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7A09-AC61-486E-93CD-08973084D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6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F48-BD89-43DB-AB47-7D57C981C77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7A09-AC61-486E-93CD-08973084D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0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F48-BD89-43DB-AB47-7D57C981C77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7A09-AC61-486E-93CD-08973084D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F48-BD89-43DB-AB47-7D57C981C77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7A09-AC61-486E-93CD-08973084D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F48-BD89-43DB-AB47-7D57C981C77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7A09-AC61-486E-93CD-08973084D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9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F48-BD89-43DB-AB47-7D57C981C77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7A09-AC61-486E-93CD-08973084D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4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F48-BD89-43DB-AB47-7D57C981C77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7A09-AC61-486E-93CD-08973084D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6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F48-BD89-43DB-AB47-7D57C981C77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7A09-AC61-486E-93CD-08973084D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73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F48-BD89-43DB-AB47-7D57C981C77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7A09-AC61-486E-93CD-08973084D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48F48-BD89-43DB-AB47-7D57C981C77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17A09-AC61-486E-93CD-08973084D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1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Отчет о работе Зеленодольского РУЭС в 2014г.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90" y="1519320"/>
            <a:ext cx="6920770" cy="5006023"/>
          </a:xfrm>
        </p:spPr>
      </p:pic>
    </p:spTree>
    <p:extLst>
      <p:ext uri="{BB962C8B-B14F-4D97-AF65-F5344CB8AC3E}">
        <p14:creationId xmlns:p14="http://schemas.microsoft.com/office/powerpoint/2010/main" val="404903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6"/>
            <a:ext cx="5544616" cy="6048672"/>
          </a:xfrm>
        </p:spPr>
      </p:pic>
    </p:spTree>
    <p:extLst>
      <p:ext uri="{BB962C8B-B14F-4D97-AF65-F5344CB8AC3E}">
        <p14:creationId xmlns:p14="http://schemas.microsoft.com/office/powerpoint/2010/main" val="1942552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20292"/>
            <a:ext cx="9144000" cy="6858001"/>
            <a:chOff x="0" y="0"/>
            <a:chExt cx="9144000" cy="6858001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6155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35685"/>
              <a:ext cx="9144000" cy="5122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865" y="6772"/>
              <a:ext cx="1910135" cy="117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4650416" y="1556792"/>
            <a:ext cx="44304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Мобильная</a:t>
            </a:r>
          </a:p>
          <a:p>
            <a:pPr algn="ctr"/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вязь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массового рынка </a:t>
            </a:r>
          </a:p>
        </p:txBody>
      </p:sp>
    </p:spTree>
    <p:extLst>
      <p:ext uri="{BB962C8B-B14F-4D97-AF65-F5344CB8AC3E}">
        <p14:creationId xmlns:p14="http://schemas.microsoft.com/office/powerpoint/2010/main" val="113092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29" y="21839"/>
            <a:ext cx="1910135" cy="11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5967" y="1052736"/>
            <a:ext cx="7200329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tonda" pitchFamily="82" charset="0"/>
              </a:rPr>
              <a:t>Что такое мобильная связь от Летай?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Rotonda" pitchFamily="8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4381500"/>
            <a:ext cx="1905000" cy="19050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97292491"/>
              </p:ext>
            </p:extLst>
          </p:nvPr>
        </p:nvGraphicFramePr>
        <p:xfrm>
          <a:off x="467544" y="1397000"/>
          <a:ext cx="806489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86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196751"/>
            <a:ext cx="8227341" cy="505338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29" y="21839"/>
            <a:ext cx="1910135" cy="11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5967" y="1052736"/>
            <a:ext cx="7200329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71406" y="1114801"/>
            <a:ext cx="2520280" cy="935163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Условное проникновение сигнала с частотой 2600 МГц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619672" y="2056905"/>
            <a:ext cx="504056" cy="11560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348590" y="4788448"/>
            <a:ext cx="2552179" cy="931241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Условное проникновение сигнала с частотой 1800 МГц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900769" y="4355517"/>
            <a:ext cx="472864" cy="9256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078" y="292387"/>
            <a:ext cx="6685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tonda" pitchFamily="82" charset="0"/>
              </a:rPr>
              <a:t>Конкурентные преимущества сети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tonda" pitchFamily="82" charset="0"/>
              </a:rPr>
              <a:t>4G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tonda" pitchFamily="82" charset="0"/>
              </a:rPr>
              <a:t>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tonda" pitchFamily="82" charset="0"/>
              </a:rPr>
              <a:t>«Летай»</a:t>
            </a:r>
          </a:p>
        </p:txBody>
      </p:sp>
      <p:grpSp>
        <p:nvGrpSpPr>
          <p:cNvPr id="15" name="Группа 24"/>
          <p:cNvGrpSpPr/>
          <p:nvPr/>
        </p:nvGrpSpPr>
        <p:grpSpPr>
          <a:xfrm>
            <a:off x="203668" y="5834584"/>
            <a:ext cx="8688812" cy="978792"/>
            <a:chOff x="125506" y="1194844"/>
            <a:chExt cx="8304109" cy="183260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25506" y="1194844"/>
              <a:ext cx="8304109" cy="183260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 h="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0759" y="1207840"/>
              <a:ext cx="7983096" cy="1728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700" b="1" dirty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Сигнал с более низкой частотой имеет более глубокое проникновение в здания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83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29" y="21839"/>
            <a:ext cx="1910135" cy="11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5967" y="1052736"/>
            <a:ext cx="7200329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r="32674"/>
          <a:stretch/>
        </p:blipFill>
        <p:spPr>
          <a:xfrm>
            <a:off x="395536" y="1148518"/>
            <a:ext cx="3744416" cy="4728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r="32675"/>
          <a:stretch/>
        </p:blipFill>
        <p:spPr>
          <a:xfrm>
            <a:off x="4860032" y="1124744"/>
            <a:ext cx="3744416" cy="472875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6012160" y="1484784"/>
            <a:ext cx="1440160" cy="443512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1800 МГц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7664" y="1509068"/>
            <a:ext cx="1440160" cy="443512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2600 МГц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24270"/>
            <a:ext cx="6876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tonda" pitchFamily="82" charset="0"/>
              </a:rPr>
              <a:t>Конкурентные преимущества сети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tonda" pitchFamily="82" charset="0"/>
              </a:rPr>
              <a:t>4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tonda" pitchFamily="82" charset="0"/>
              </a:rPr>
              <a:t>G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tonda" pitchFamily="82" charset="0"/>
              </a:rPr>
              <a:t>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tonda" pitchFamily="82" charset="0"/>
              </a:rPr>
              <a:t>«Летай»</a:t>
            </a:r>
          </a:p>
        </p:txBody>
      </p:sp>
      <p:grpSp>
        <p:nvGrpSpPr>
          <p:cNvPr id="12" name="Группа 24"/>
          <p:cNvGrpSpPr/>
          <p:nvPr/>
        </p:nvGrpSpPr>
        <p:grpSpPr>
          <a:xfrm>
            <a:off x="161084" y="5762576"/>
            <a:ext cx="8688812" cy="978792"/>
            <a:chOff x="125506" y="1194844"/>
            <a:chExt cx="8304109" cy="183260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25506" y="1194844"/>
              <a:ext cx="8304109" cy="183260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 h="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0759" y="1207840"/>
              <a:ext cx="7983096" cy="1555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Относительная </a:t>
              </a:r>
              <a:r>
                <a:rPr lang="ru-RU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зона покрытия БС LTE на частоте 1800 МГц больше, чем на частоте 2600 МГц.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60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29" y="21839"/>
            <a:ext cx="1910135" cy="11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5967" y="1052736"/>
            <a:ext cx="7200329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633" y="188640"/>
            <a:ext cx="679499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Тарифный  план «Без звездочек»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8743950" cy="50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5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29" y="21839"/>
            <a:ext cx="1910135" cy="11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5967" y="1052736"/>
            <a:ext cx="7200329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1489732"/>
            <a:ext cx="84105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7810" y="188640"/>
            <a:ext cx="679499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Акция по тарифу «4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G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за 600 рублей»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927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29" y="21839"/>
            <a:ext cx="1910135" cy="11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5967" y="1052736"/>
            <a:ext cx="7200329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7498" y="188640"/>
            <a:ext cx="679499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Комплекты «Смартфон», «Планшет» и «Роутер»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1331"/>
            <a:ext cx="87915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2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29" y="21839"/>
            <a:ext cx="1910135" cy="11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5967" y="1052736"/>
            <a:ext cx="7200329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959" y="86075"/>
            <a:ext cx="6997663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Конкурентная  продуктовая линейка:</a:t>
            </a:r>
          </a:p>
          <a:p>
            <a:pPr marL="0" lvl="1" algn="ctr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ТП «Интернет-модем»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7" y="2580943"/>
            <a:ext cx="2529334" cy="151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72832" y="1680697"/>
            <a:ext cx="2584875" cy="91807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500"/>
              </a:lnSpc>
            </a:pPr>
            <a:r>
              <a:rPr lang="ru-RU" sz="24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910 руб.</a:t>
            </a:r>
          </a:p>
          <a:p>
            <a:pPr algn="ctr">
              <a:lnSpc>
                <a:spcPts val="900"/>
              </a:lnSpc>
            </a:pPr>
            <a:endParaRPr lang="ru-RU" sz="1600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ts val="900"/>
              </a:lnSpc>
            </a:pPr>
            <a:r>
              <a:rPr lang="ru-RU" sz="16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Еще больше трафика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6000" y="4404882"/>
            <a:ext cx="2742354" cy="182357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500"/>
              </a:lnSpc>
            </a:pPr>
            <a:r>
              <a:rPr lang="ru-RU" sz="27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ТУРБОКНОПКА</a:t>
            </a:r>
          </a:p>
          <a:p>
            <a:pPr>
              <a:lnSpc>
                <a:spcPts val="4500"/>
              </a:lnSpc>
            </a:pPr>
            <a:r>
              <a:rPr lang="ru-RU" sz="28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1Гб - 100 руб.</a:t>
            </a:r>
          </a:p>
          <a:p>
            <a:pPr>
              <a:lnSpc>
                <a:spcPts val="4500"/>
              </a:lnSpc>
            </a:pPr>
            <a:r>
              <a:rPr lang="ru-RU" sz="28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5Гб - 150 руб.</a:t>
            </a:r>
          </a:p>
        </p:txBody>
      </p:sp>
      <p:sp>
        <p:nvSpPr>
          <p:cNvPr id="16" name="Стрелка углом 15"/>
          <p:cNvSpPr/>
          <p:nvPr/>
        </p:nvSpPr>
        <p:spPr>
          <a:xfrm rot="10800000">
            <a:off x="6156176" y="1646392"/>
            <a:ext cx="1608030" cy="3670278"/>
          </a:xfrm>
          <a:prstGeom prst="bentArrow">
            <a:avLst>
              <a:gd name="adj1" fmla="val 29874"/>
              <a:gd name="adj2" fmla="val 20532"/>
              <a:gd name="adj3" fmla="val 33936"/>
              <a:gd name="adj4" fmla="val 16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92116" y="3079356"/>
            <a:ext cx="3000364" cy="11827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 2-го месяца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Гб трафика</a:t>
            </a:r>
          </a:p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за 450 руб.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44090" y="1539439"/>
            <a:ext cx="3000364" cy="11827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1-й месяц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Гб трафика </a:t>
            </a:r>
          </a:p>
        </p:txBody>
      </p:sp>
    </p:spTree>
    <p:extLst>
      <p:ext uri="{BB962C8B-B14F-4D97-AF65-F5344CB8AC3E}">
        <p14:creationId xmlns:p14="http://schemas.microsoft.com/office/powerpoint/2010/main" val="16325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29" y="21839"/>
            <a:ext cx="1910135" cy="11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5967" y="1052736"/>
            <a:ext cx="7200329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959" y="86075"/>
            <a:ext cx="6997663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400" b="1" dirty="0">
                <a:solidFill>
                  <a:schemeClr val="bg1"/>
                </a:solidFill>
                <a:latin typeface="+mn-lt"/>
              </a:rPr>
              <a:t>Конкурентная  продуктовая линейка:</a:t>
            </a:r>
          </a:p>
          <a:p>
            <a:pPr marL="0" lvl="1" algn="ctr"/>
            <a:r>
              <a:rPr lang="ru-RU" sz="2400" b="1" dirty="0">
                <a:solidFill>
                  <a:schemeClr val="bg1"/>
                </a:solidFill>
                <a:latin typeface="+mn-lt"/>
              </a:rPr>
              <a:t>ТП «Интернет-Планшет»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205870"/>
            <a:ext cx="3793795" cy="90024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500"/>
              </a:lnSpc>
            </a:pPr>
            <a:r>
              <a:rPr 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Минимальный авансовый платеж – </a:t>
            </a:r>
            <a:r>
              <a:rPr lang="ru-RU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50 руб.</a:t>
            </a:r>
          </a:p>
          <a:p>
            <a:pPr algn="ctr">
              <a:lnSpc>
                <a:spcPts val="900"/>
              </a:lnSpc>
            </a:pPr>
            <a:endParaRPr lang="ru-RU" sz="1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ts val="900"/>
              </a:lnSpc>
            </a:pPr>
            <a:r>
              <a:rPr lang="ru-RU" sz="1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Прокачай свой планшет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4549178"/>
            <a:ext cx="2742354" cy="182357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500"/>
              </a:lnSpc>
            </a:pPr>
            <a:r>
              <a:rPr lang="ru-RU" sz="27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ТУРБОКНОПКА</a:t>
            </a:r>
          </a:p>
          <a:p>
            <a:pPr>
              <a:lnSpc>
                <a:spcPts val="4500"/>
              </a:lnSpc>
            </a:pPr>
            <a:r>
              <a:rPr lang="ru-RU" sz="28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1Гб - 100 руб.</a:t>
            </a:r>
          </a:p>
          <a:p>
            <a:pPr>
              <a:lnSpc>
                <a:spcPts val="4500"/>
              </a:lnSpc>
            </a:pPr>
            <a:r>
              <a:rPr lang="ru-RU" sz="28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5Гб - 150 руб.</a:t>
            </a:r>
          </a:p>
        </p:txBody>
      </p:sp>
      <p:sp>
        <p:nvSpPr>
          <p:cNvPr id="16" name="Стрелка углом 15"/>
          <p:cNvSpPr/>
          <p:nvPr/>
        </p:nvSpPr>
        <p:spPr>
          <a:xfrm rot="10800000">
            <a:off x="6156176" y="1646392"/>
            <a:ext cx="1608030" cy="3670278"/>
          </a:xfrm>
          <a:prstGeom prst="bentArrow">
            <a:avLst>
              <a:gd name="adj1" fmla="val 29874"/>
              <a:gd name="adj2" fmla="val 20532"/>
              <a:gd name="adj3" fmla="val 33936"/>
              <a:gd name="adj4" fmla="val 16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92116" y="3079356"/>
            <a:ext cx="3000364" cy="11827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Подключи любую тарифную опцию!</a:t>
            </a:r>
            <a:endParaRPr lang="ru-R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44090" y="1539439"/>
            <a:ext cx="3000364" cy="11827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рубля за 1МБ!</a:t>
            </a:r>
            <a:endParaRPr lang="ru-RU" sz="2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" y="2243287"/>
            <a:ext cx="3403934" cy="23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3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5425" y="1014975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5417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260648"/>
            <a:ext cx="7632848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Преимущества мобильных услуг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«Таттелеком»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497" y="1052736"/>
            <a:ext cx="8173416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Наша сеть запущена во всех крупных городах и районных центрах РТ.</a:t>
            </a:r>
            <a:endParaRPr lang="ru-RU" b="1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</a:rPr>
              <a:t>Мы первыми в России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построил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и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сеть 4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G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-Интернет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на частоте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1800МГц.</a:t>
            </a:r>
          </a:p>
          <a:p>
            <a:pPr marL="285750" indent="-285750"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При строительстве сети использовались волоконно-оптические линии связи, что позволило обеспечить высокую скорость 4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G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-Интернета до каждой базовой станции.</a:t>
            </a:r>
          </a:p>
          <a:p>
            <a:pPr marL="285750" indent="-285750"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Зона покрытия базовой станции 4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G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на частоте 1800МГц больше, чем на частоте 2600МГц (МТС, Билайн, Мегафон).</a:t>
            </a:r>
          </a:p>
          <a:p>
            <a:pPr marL="285750" indent="-285750"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Сигнал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с частотой 1800МГц имеет более глубокое проникновение в здания, чем на частоте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2600МГц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(МТС, Билайн, Мегафон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).</a:t>
            </a:r>
            <a:endParaRPr lang="ru-RU" b="1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Разработаны тарифные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планы  с максимальными </a:t>
            </a:r>
            <a:endParaRPr lang="ru-RU" b="1" dirty="0" smtClean="0">
              <a:solidFill>
                <a:srgbClr val="0070C0"/>
              </a:solidFill>
              <a:latin typeface="+mn-lt"/>
            </a:endParaRPr>
          </a:p>
          <a:p>
            <a:pPr indent="266700">
              <a:buClr>
                <a:srgbClr val="FF0000"/>
              </a:buClr>
              <a:buSzPct val="150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возможностями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по уникальной цене.</a:t>
            </a:r>
          </a:p>
          <a:p>
            <a:pPr>
              <a:buClr>
                <a:srgbClr val="FF0000"/>
              </a:buClr>
              <a:buSzPct val="150000"/>
              <a:defRPr/>
            </a:pPr>
            <a:endParaRPr lang="ru-RU" sz="1600" dirty="0" smtClean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258856"/>
              </p:ext>
            </p:extLst>
          </p:nvPr>
        </p:nvGraphicFramePr>
        <p:xfrm>
          <a:off x="428625" y="6012811"/>
          <a:ext cx="8072438" cy="274320"/>
        </p:xfrm>
        <a:graphic>
          <a:graphicData uri="http://schemas.openxmlformats.org/drawingml/2006/table">
            <a:tbl>
              <a:tblPr/>
              <a:tblGrid>
                <a:gridCol w="8072438"/>
              </a:tblGrid>
              <a:tr h="101166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225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\\CANOPUS\UserProfile$\tat100mov\Мои документы\РАБОТА\Картинки\shutterstock_46795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41479"/>
            <a:ext cx="1967879" cy="2931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CANOPUS\UserProfile$\tat100mov\Мои документы\РАБОТА\Картинки\Дуэт комбинирован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221088"/>
            <a:ext cx="3240360" cy="2051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CANOPUS\UserProfile$\tat100mov\Мои документы\РАБОТА\Картинки\shutterstock_310829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74" y="4438278"/>
            <a:ext cx="2543150" cy="1786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9512" y="260648"/>
            <a:ext cx="7776864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Тарифные планы на звонки и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4G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-Интернет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240450"/>
            <a:ext cx="864096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u="sng" dirty="0">
                <a:solidFill>
                  <a:srgbClr val="0070C0"/>
                </a:solidFill>
                <a:latin typeface="+mn-lt"/>
              </a:rPr>
              <a:t>Голосовые тарифы с 4</a:t>
            </a:r>
            <a:r>
              <a:rPr lang="en-US" sz="2000" b="1" u="sng" dirty="0">
                <a:solidFill>
                  <a:srgbClr val="0070C0"/>
                </a:solidFill>
                <a:latin typeface="+mn-lt"/>
              </a:rPr>
              <a:t>G-</a:t>
            </a:r>
            <a:r>
              <a:rPr lang="ru-RU" sz="2000" b="1" u="sng" dirty="0">
                <a:solidFill>
                  <a:srgbClr val="0070C0"/>
                </a:solidFill>
                <a:latin typeface="+mn-lt"/>
              </a:rPr>
              <a:t>интернетом: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Тарифный план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«БИЗНЕС-ЭКОНОМ»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70C0"/>
                </a:solidFill>
                <a:latin typeface="+mn-lt"/>
              </a:rPr>
              <a:t>Тарифная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линейка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«БИЗНЕС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SMART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»</a:t>
            </a:r>
          </a:p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endParaRPr lang="ru-RU" sz="1400" dirty="0">
              <a:latin typeface="+mj-lt"/>
            </a:endParaRPr>
          </a:p>
          <a:p>
            <a:pPr>
              <a:defRPr/>
            </a:pPr>
            <a:r>
              <a:rPr lang="ru-RU" sz="2000" b="1" u="sng" dirty="0">
                <a:solidFill>
                  <a:srgbClr val="0070C0"/>
                </a:solidFill>
                <a:latin typeface="+mn-lt"/>
              </a:rPr>
              <a:t>Высокоскоростной 4</a:t>
            </a:r>
            <a:r>
              <a:rPr lang="en-US" sz="2000" b="1" u="sng" dirty="0">
                <a:solidFill>
                  <a:srgbClr val="0070C0"/>
                </a:solidFill>
                <a:latin typeface="+mn-lt"/>
              </a:rPr>
              <a:t>G-</a:t>
            </a:r>
            <a:r>
              <a:rPr lang="ru-RU" sz="2000" b="1" u="sng" dirty="0">
                <a:solidFill>
                  <a:srgbClr val="0070C0"/>
                </a:solidFill>
                <a:latin typeface="+mn-lt"/>
              </a:rPr>
              <a:t>Интернет: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70C0"/>
                </a:solidFill>
                <a:latin typeface="+mn-lt"/>
              </a:rPr>
              <a:t>Тарифная линейка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«ТУРБО (для 4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G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модема)»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70C0"/>
                </a:solidFill>
                <a:latin typeface="+mn-lt"/>
              </a:rPr>
              <a:t>Тарифная линейка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«ТУРБО (для 4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G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 планшета)»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70C0"/>
                </a:solidFill>
                <a:latin typeface="+mn-lt"/>
              </a:rPr>
              <a:t>Тарифный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план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«ТУРБО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UNLIM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(для 4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G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роутера)»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2000" b="1" dirty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Не </a:t>
            </a:r>
            <a:r>
              <a:rPr lang="ru-RU" sz="2000" b="1" dirty="0">
                <a:solidFill>
                  <a:srgbClr val="0070C0"/>
                </a:solidFill>
                <a:latin typeface="+mj-lt"/>
              </a:rPr>
              <a:t>нужно ломать голову при выборе тарифа!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+mj-lt"/>
              </a:rPr>
              <a:t>Мы разработали специальные решения для любого устройства!</a:t>
            </a:r>
          </a:p>
          <a:p>
            <a:pPr>
              <a:defRPr/>
            </a:pPr>
            <a:endParaRPr lang="ru-RU" sz="1600" dirty="0">
              <a:latin typeface="+mj-lt"/>
            </a:endParaRPr>
          </a:p>
        </p:txBody>
      </p:sp>
      <p:pic>
        <p:nvPicPr>
          <p:cNvPr id="6" name="Picture 3" descr="\\CANOPUS\UserProfile$\tat100mov\Мои документы\РАБОТА\Картинки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81" y="1268760"/>
            <a:ext cx="336617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obilestab.com/uploads/posts/2013-02/1361996483_xperia-tablet-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44" y="5262736"/>
            <a:ext cx="1499792" cy="101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vian.ru/images/download/3G_MODEM/usbflashcardwithcardreade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88" y="50591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5gwifi.org/images/uploads/products/belkin-ac1200-hero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73158"/>
            <a:ext cx="1914972" cy="109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260648"/>
            <a:ext cx="7776864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Голосовые тарифы с 4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G-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нтернетом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520" y="836712"/>
            <a:ext cx="839746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ru-RU" sz="800" dirty="0" smtClean="0"/>
          </a:p>
          <a:p>
            <a:pPr algn="ctr"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+mj-lt"/>
              </a:rPr>
              <a:t>БИЗНЕС-ЭКОНОМ</a:t>
            </a:r>
            <a:endParaRPr lang="ru-RU" sz="2400" b="1" u="sng" dirty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endParaRPr lang="ru-RU" sz="2400" b="1" u="sng" dirty="0" smtClean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ru-RU" sz="800" dirty="0" smtClean="0">
              <a:latin typeface="+mn-lt"/>
            </a:endParaRPr>
          </a:p>
          <a:p>
            <a:pPr fontAlgn="ctr"/>
            <a:r>
              <a:rPr lang="ru-RU" sz="2000" dirty="0" smtClean="0">
                <a:latin typeface="+mn-lt"/>
              </a:rPr>
              <a:t> </a:t>
            </a:r>
          </a:p>
          <a:p>
            <a:pPr fontAlgn="ctr"/>
            <a:endParaRPr lang="ru-RU" sz="2000" dirty="0" smtClean="0">
              <a:latin typeface="+mn-lt"/>
            </a:endParaRPr>
          </a:p>
          <a:p>
            <a:pPr>
              <a:defRPr/>
            </a:pPr>
            <a:endParaRPr lang="ru-RU" sz="2000" dirty="0" smtClean="0">
              <a:latin typeface="+mn-lt"/>
            </a:endParaRPr>
          </a:p>
          <a:p>
            <a:pPr>
              <a:defRPr/>
            </a:pPr>
            <a:endParaRPr lang="ru-RU" sz="2000" dirty="0" smtClean="0">
              <a:latin typeface="+mn-lt"/>
            </a:endParaRPr>
          </a:p>
          <a:p>
            <a:pPr>
              <a:defRPr/>
            </a:pPr>
            <a:endParaRPr lang="ru-RU" sz="2000" dirty="0">
              <a:latin typeface="+mn-lt"/>
            </a:endParaRPr>
          </a:p>
          <a:p>
            <a:pPr>
              <a:defRPr/>
            </a:pPr>
            <a:endParaRPr lang="ru-RU" sz="2000" dirty="0" smtClean="0">
              <a:latin typeface="+mn-lt"/>
            </a:endParaRPr>
          </a:p>
          <a:p>
            <a:pPr>
              <a:defRPr/>
            </a:pPr>
            <a:endParaRPr lang="ru-RU" sz="2000" dirty="0">
              <a:latin typeface="+mn-lt"/>
            </a:endParaRPr>
          </a:p>
          <a:p>
            <a:pPr>
              <a:defRPr/>
            </a:pPr>
            <a:endParaRPr lang="ru-RU" sz="2000" dirty="0" smtClean="0">
              <a:latin typeface="+mn-lt"/>
            </a:endParaRPr>
          </a:p>
          <a:p>
            <a:pPr>
              <a:defRPr/>
            </a:pPr>
            <a:endParaRPr lang="ru-RU" sz="2000" dirty="0">
              <a:latin typeface="+mn-lt"/>
            </a:endParaRPr>
          </a:p>
          <a:p>
            <a:pPr>
              <a:defRPr/>
            </a:pPr>
            <a:endParaRPr lang="ru-RU" sz="2000" dirty="0" smtClean="0">
              <a:latin typeface="+mn-lt"/>
            </a:endParaRPr>
          </a:p>
          <a:p>
            <a:pPr>
              <a:defRPr/>
            </a:pPr>
            <a:endParaRPr lang="ru-RU" sz="2000" dirty="0">
              <a:latin typeface="+mn-lt"/>
            </a:endParaRPr>
          </a:p>
          <a:p>
            <a:pPr>
              <a:defRPr/>
            </a:pPr>
            <a:endParaRPr lang="ru-RU" sz="2000" dirty="0" smtClean="0">
              <a:latin typeface="+mn-lt"/>
            </a:endParaRPr>
          </a:p>
          <a:p>
            <a:pPr>
              <a:defRPr/>
            </a:pPr>
            <a:endParaRPr lang="ru-RU" sz="2000" dirty="0" smtClean="0">
              <a:latin typeface="+mn-lt"/>
            </a:endParaRPr>
          </a:p>
          <a:p>
            <a:pPr>
              <a:defRPr/>
            </a:pPr>
            <a:r>
              <a:rPr lang="ru-RU" sz="1050" dirty="0" smtClean="0">
                <a:latin typeface="+mn-lt"/>
              </a:rPr>
              <a:t>* Возможно подключение интернет-опций 4</a:t>
            </a:r>
            <a:r>
              <a:rPr lang="en-US" sz="1050" dirty="0" smtClean="0">
                <a:latin typeface="+mn-lt"/>
              </a:rPr>
              <a:t>G</a:t>
            </a:r>
            <a:r>
              <a:rPr lang="ru-RU" sz="1050" dirty="0" smtClean="0">
                <a:latin typeface="+mn-lt"/>
              </a:rPr>
              <a:t>.</a:t>
            </a:r>
            <a:endParaRPr lang="ru-RU" sz="1050" dirty="0">
              <a:latin typeface="+mn-lt"/>
            </a:endParaRPr>
          </a:p>
          <a:p>
            <a:pPr>
              <a:defRPr/>
            </a:pPr>
            <a:r>
              <a:rPr lang="ru-RU" sz="1050" dirty="0" smtClean="0">
                <a:latin typeface="+mn-lt"/>
              </a:rPr>
              <a:t>Тариф указан с учетом НДС </a:t>
            </a:r>
            <a:r>
              <a:rPr lang="ru-RU" sz="1050" dirty="0">
                <a:latin typeface="+mn-lt"/>
              </a:rPr>
              <a:t>(18</a:t>
            </a:r>
            <a:r>
              <a:rPr lang="ru-RU" sz="1050" dirty="0" smtClean="0">
                <a:latin typeface="+mn-lt"/>
              </a:rPr>
              <a:t>%).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28799"/>
              </p:ext>
            </p:extLst>
          </p:nvPr>
        </p:nvGraphicFramePr>
        <p:xfrm>
          <a:off x="179513" y="1772816"/>
          <a:ext cx="8784975" cy="37639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984776"/>
                <a:gridCol w="1800199"/>
              </a:tblGrid>
              <a:tr h="450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Минимальный авансовый платеж, руб.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61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Исходящие </a:t>
                      </a:r>
                      <a:r>
                        <a:rPr lang="ru-RU" sz="1400" u="none" strike="noStrike" dirty="0" smtClean="0">
                          <a:effectLst/>
                        </a:rPr>
                        <a:t>вызовы </a:t>
                      </a:r>
                      <a:r>
                        <a:rPr lang="ru-RU" sz="1400" u="none" strike="noStrike" dirty="0">
                          <a:effectLst/>
                        </a:rPr>
                        <a:t>внутри корпоративной </a:t>
                      </a:r>
                      <a:r>
                        <a:rPr lang="ru-RU" sz="1400" u="none" strike="noStrike" dirty="0" smtClean="0">
                          <a:effectLst/>
                        </a:rPr>
                        <a:t>группы, руб. 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06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Исходящие внутрисетевые вызовы </a:t>
                      </a:r>
                      <a:r>
                        <a:rPr lang="ru-RU" sz="1400" u="none" strike="noStrike" dirty="0" smtClean="0">
                          <a:effectLst/>
                        </a:rPr>
                        <a:t>, руб.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0,30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28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Исходящие вызовы на ТФОП РТ  и на мобильные телефоны  других операторов  в </a:t>
                      </a:r>
                      <a:r>
                        <a:rPr lang="ru-RU" sz="1400" u="none" strike="noStrike" dirty="0" smtClean="0">
                          <a:effectLst/>
                        </a:rPr>
                        <a:t>РТ, руб.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1,00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61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Абонентская плата за городской </a:t>
                      </a:r>
                      <a:r>
                        <a:rPr lang="ru-RU" sz="1400" u="none" strike="noStrike" dirty="0" smtClean="0">
                          <a:effectLst/>
                        </a:rPr>
                        <a:t>номер/месяц, руб.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spc="-20" dirty="0" smtClean="0">
                          <a:effectLst/>
                        </a:rPr>
                        <a:t>99,00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43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SMS внутри сети в </a:t>
                      </a:r>
                      <a:r>
                        <a:rPr lang="ru-RU" sz="1400" u="none" strike="noStrike" dirty="0" smtClean="0">
                          <a:effectLst/>
                        </a:rPr>
                        <a:t>РТ, руб.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spc="-20" dirty="0" smtClean="0">
                          <a:effectLst/>
                        </a:rPr>
                        <a:t>0,50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61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SMS на мобильные телефоны других операторов  в </a:t>
                      </a:r>
                      <a:r>
                        <a:rPr lang="ru-RU" sz="1400" u="none" strike="noStrike" dirty="0" smtClean="0">
                          <a:effectLst/>
                        </a:rPr>
                        <a:t>РТ, руб.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spc="-20" dirty="0" smtClean="0">
                          <a:effectLst/>
                        </a:rPr>
                        <a:t>1,00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0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Интернет 2G/4G (за 1МБ переданной и полученной информации</a:t>
                      </a:r>
                      <a:r>
                        <a:rPr lang="ru-RU" sz="1400" u="none" strike="noStrike" dirty="0" smtClean="0">
                          <a:effectLst/>
                        </a:rPr>
                        <a:t>), руб.*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7,00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56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512" y="260648"/>
            <a:ext cx="7776864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Интернет-опции 4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19" name="Picture 2" descr="C:\Users\sam-makhtev.vi\Pictures\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3" y="2069648"/>
            <a:ext cx="1720925" cy="17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 bwMode="auto">
          <a:xfrm>
            <a:off x="1149085" y="2597780"/>
            <a:ext cx="720080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500000" lon="19499958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b="1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0</a:t>
            </a:r>
            <a:r>
              <a:rPr lang="en-US" sz="2100" b="1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,</a:t>
            </a:r>
            <a:r>
              <a:rPr lang="ru-RU" sz="2100" b="1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ＭＳ Ｐゴシック" pitchFamily="34" charset="-128"/>
              </a:rPr>
              <a:t>Гб</a:t>
            </a:r>
          </a:p>
        </p:txBody>
      </p:sp>
      <p:pic>
        <p:nvPicPr>
          <p:cNvPr id="23" name="Picture 2" descr="C:\Users\sam-makhtev.vi\Pictures\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86651"/>
            <a:ext cx="1720925" cy="17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 bwMode="auto">
          <a:xfrm>
            <a:off x="3394220" y="2214783"/>
            <a:ext cx="720080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500000" lon="19499958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ＭＳ Ｐゴシック" pitchFamily="34" charset="-128"/>
              </a:rPr>
              <a:t>Гб</a:t>
            </a:r>
          </a:p>
        </p:txBody>
      </p:sp>
      <p:pic>
        <p:nvPicPr>
          <p:cNvPr id="25" name="Picture 2" descr="C:\Users\sam-makhtev.vi\Pictures\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30088"/>
            <a:ext cx="1720925" cy="17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 bwMode="auto">
          <a:xfrm>
            <a:off x="5554460" y="1958220"/>
            <a:ext cx="720080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500000" lon="19499958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25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ＭＳ Ｐゴシック" pitchFamily="34" charset="-128"/>
              </a:rPr>
              <a:t>Гб</a:t>
            </a:r>
          </a:p>
        </p:txBody>
      </p:sp>
      <p:pic>
        <p:nvPicPr>
          <p:cNvPr id="27" name="Picture 2" descr="C:\Users\sam-makhtev.vi\Pictures\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85" y="1124744"/>
            <a:ext cx="1720925" cy="17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 bwMode="auto">
          <a:xfrm>
            <a:off x="7911537" y="1652876"/>
            <a:ext cx="720080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500000" lon="19499958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</a:rPr>
              <a:t>70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ＭＳ Ｐゴシック" pitchFamily="34" charset="-128"/>
              </a:rPr>
              <a:t>Гб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3572" y="1204898"/>
            <a:ext cx="3604641" cy="273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9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Еще больше трафика!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30589" y="4869160"/>
            <a:ext cx="1780424" cy="90024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500"/>
              </a:lnSpc>
            </a:pPr>
            <a:r>
              <a:rPr lang="ru-RU" sz="36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100 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РУб.</a:t>
            </a:r>
            <a:endParaRPr lang="ru-RU" sz="3600" b="1" cap="all" dirty="0" smtClean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ts val="900"/>
              </a:lnSpc>
            </a:pPr>
            <a:endParaRPr lang="ru-RU" sz="1400" b="1" cap="all" dirty="0" smtClean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ts val="900"/>
              </a:lnSpc>
            </a:pPr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Соц. сайты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388967" y="4562718"/>
            <a:ext cx="1780424" cy="10772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250 </a:t>
            </a:r>
            <a:r>
              <a:rPr lang="ru-RU" sz="24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руб.</a:t>
            </a:r>
            <a:endParaRPr lang="ru-RU" sz="36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Почта</a:t>
            </a:r>
            <a:endParaRPr lang="ru-RU" sz="1400" b="1" cap="all" dirty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сайты</a:t>
            </a:r>
            <a:endParaRPr lang="ru-RU" sz="1400" b="1" cap="all" dirty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1009" y="4317517"/>
            <a:ext cx="1867819" cy="261610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450 </a:t>
            </a:r>
            <a:r>
              <a:rPr lang="ru-RU" sz="24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руб.</a:t>
            </a:r>
            <a:endParaRPr lang="ru-RU" sz="36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Почта</a:t>
            </a:r>
            <a:endParaRPr lang="ru-RU" sz="1400" b="1" cap="all" dirty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Сайты</a:t>
            </a:r>
            <a:endParaRPr lang="ru-RU" sz="1400" b="1" cap="all" dirty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Музыка он-лайн</a:t>
            </a:r>
          </a:p>
          <a:p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Фильмы </a:t>
            </a:r>
            <a:r>
              <a:rPr lang="en-US" sz="1400" b="1" cap="all" dirty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HD</a:t>
            </a:r>
            <a:endParaRPr lang="ru-RU" sz="1400" b="1" cap="all" dirty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36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36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948264" y="4077072"/>
            <a:ext cx="1867819" cy="205440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500"/>
              </a:lnSpc>
            </a:pPr>
            <a:r>
              <a:rPr lang="ru-RU" sz="36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900 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руб.</a:t>
            </a:r>
            <a:endParaRPr lang="ru-RU" sz="3600" b="1" cap="all" dirty="0" smtClean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ts val="900"/>
              </a:lnSpc>
            </a:pPr>
            <a:endParaRPr lang="ru-RU" sz="1400" b="1" cap="all" dirty="0" smtClean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ts val="900"/>
              </a:lnSpc>
            </a:pPr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Почта</a:t>
            </a:r>
          </a:p>
          <a:p>
            <a:pPr>
              <a:lnSpc>
                <a:spcPts val="900"/>
              </a:lnSpc>
            </a:pPr>
            <a:endParaRPr lang="ru-RU" sz="1400" b="1" cap="all" dirty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ts val="900"/>
              </a:lnSpc>
            </a:pPr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Сайты</a:t>
            </a:r>
          </a:p>
          <a:p>
            <a:pPr>
              <a:lnSpc>
                <a:spcPts val="900"/>
              </a:lnSpc>
            </a:pPr>
            <a:endParaRPr lang="ru-RU" sz="1400" b="1" cap="all" dirty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ts val="900"/>
              </a:lnSpc>
            </a:pPr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Музыка он-лайн</a:t>
            </a:r>
          </a:p>
          <a:p>
            <a:pPr>
              <a:lnSpc>
                <a:spcPts val="900"/>
              </a:lnSpc>
            </a:pPr>
            <a:endParaRPr lang="ru-RU" sz="1400" b="1" cap="all" dirty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ts val="900"/>
              </a:lnSpc>
            </a:pPr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Скачивание </a:t>
            </a:r>
          </a:p>
          <a:p>
            <a:pPr>
              <a:lnSpc>
                <a:spcPts val="900"/>
              </a:lnSpc>
            </a:pPr>
            <a:endParaRPr lang="ru-RU" sz="1400" b="1" cap="all" dirty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ts val="900"/>
              </a:lnSpc>
            </a:pPr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Фильмы </a:t>
            </a:r>
            <a:r>
              <a:rPr lang="en-US" sz="14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HD</a:t>
            </a:r>
            <a:endParaRPr lang="ru-RU" sz="1400" b="1" cap="all" dirty="0" smtClean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ts val="900"/>
              </a:lnSpc>
            </a:pPr>
            <a:endParaRPr lang="ru-RU" sz="1400" b="1" cap="all" dirty="0" smtClean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ts val="900"/>
              </a:lnSpc>
            </a:pPr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Раздача </a:t>
            </a:r>
            <a:r>
              <a:rPr lang="en-US" sz="14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Wi-Fi</a:t>
            </a:r>
            <a:endParaRPr lang="ru-RU" sz="1400" b="1" cap="all" dirty="0" smtClean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506296" y="3790573"/>
            <a:ext cx="1185597" cy="864096"/>
          </a:xfrm>
          <a:prstGeom prst="down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2751431" y="3492749"/>
            <a:ext cx="1185597" cy="864096"/>
          </a:xfrm>
          <a:prstGeom prst="down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4961661" y="3212976"/>
            <a:ext cx="1185597" cy="864096"/>
          </a:xfrm>
          <a:prstGeom prst="down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 rot="10800000">
            <a:off x="7268748" y="2885812"/>
            <a:ext cx="1185597" cy="864096"/>
          </a:xfrm>
          <a:prstGeom prst="down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9512" y="260648"/>
            <a:ext cx="7776864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Выгода для Вас и Вашего бизнеса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2050" name="Picture 2" descr="\\Algol\users\Документы отдела маркетинга\Сонц\таттелеком бизнес\images\shutterstock_46798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52260"/>
            <a:ext cx="3329782" cy="2219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816" y="1340768"/>
            <a:ext cx="79956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Вы экономите!</a:t>
            </a:r>
          </a:p>
          <a:p>
            <a:pPr>
              <a:buClr>
                <a:srgbClr val="FF0000"/>
              </a:buClr>
              <a:buSzPct val="150000"/>
              <a:defRPr/>
            </a:pPr>
            <a:endParaRPr lang="ru-RU" dirty="0">
              <a:latin typeface="+mn-lt"/>
            </a:endParaRPr>
          </a:p>
          <a:p>
            <a:pPr algn="just">
              <a:buClr>
                <a:srgbClr val="FF0000"/>
              </a:buClr>
              <a:buSzPct val="150000"/>
              <a:defRPr/>
            </a:pPr>
            <a:r>
              <a:rPr lang="ru-RU" dirty="0">
                <a:solidFill>
                  <a:srgbClr val="0070C0"/>
                </a:solidFill>
                <a:latin typeface="+mn-lt"/>
              </a:rPr>
              <a:t>Вы пользуетесь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4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G-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Интернетом на скоростях до 30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Мбит/сек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.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и совершаете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звонки, отправляете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SMS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 и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MMS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по очень выгодной цене!</a:t>
            </a:r>
          </a:p>
          <a:p>
            <a:pPr algn="just">
              <a:buClr>
                <a:srgbClr val="FF0000"/>
              </a:buClr>
              <a:buSzPct val="150000"/>
              <a:defRPr/>
            </a:pPr>
            <a:endParaRPr lang="ru-RU" dirty="0" smtClean="0">
              <a:latin typeface="+mn-lt"/>
            </a:endParaRPr>
          </a:p>
          <a:p>
            <a:pPr algn="just">
              <a:buClr>
                <a:srgbClr val="FF0000"/>
              </a:buClr>
              <a:buSzPct val="150000"/>
              <a:defRPr/>
            </a:pPr>
            <a:endParaRPr lang="en-US" dirty="0" smtClean="0">
              <a:latin typeface="+mn-lt"/>
            </a:endParaRPr>
          </a:p>
          <a:p>
            <a:pPr indent="360363"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Вы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оптимизируете бизнес-процессы!</a:t>
            </a:r>
          </a:p>
          <a:p>
            <a:pPr indent="361950" algn="just"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ru-RU" b="1" dirty="0">
              <a:solidFill>
                <a:srgbClr val="FF0000"/>
              </a:solidFill>
              <a:latin typeface="+mn-lt"/>
            </a:endParaRPr>
          </a:p>
          <a:p>
            <a:pPr algn="just">
              <a:defRPr/>
            </a:pPr>
            <a:r>
              <a:rPr lang="ru-RU" dirty="0">
                <a:solidFill>
                  <a:srgbClr val="0070C0"/>
                </a:solidFill>
                <a:latin typeface="+mn-lt"/>
              </a:rPr>
              <a:t>Сэкономленные средства на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мобильную телефонию </a:t>
            </a:r>
            <a:endParaRPr lang="en-US" dirty="0" smtClean="0">
              <a:solidFill>
                <a:srgbClr val="0070C0"/>
              </a:solidFill>
              <a:latin typeface="+mn-lt"/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0070C0"/>
                </a:solidFill>
                <a:latin typeface="+mn-lt"/>
              </a:rPr>
              <a:t>и Интернет могут 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быть инвестированы </a:t>
            </a:r>
            <a:endParaRPr lang="en-US" dirty="0" smtClean="0">
              <a:solidFill>
                <a:srgbClr val="0070C0"/>
              </a:solidFill>
              <a:latin typeface="+mn-lt"/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0070C0"/>
                </a:solidFill>
                <a:latin typeface="+mn-lt"/>
              </a:rPr>
              <a:t>в 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развитие вашего бизнеса.</a:t>
            </a:r>
          </a:p>
          <a:p>
            <a:pPr algn="ctr">
              <a:defRPr/>
            </a:pPr>
            <a:endParaRPr lang="ru-RU" b="1" dirty="0">
              <a:solidFill>
                <a:schemeClr val="bg2"/>
              </a:solidFill>
              <a:latin typeface="+mn-lt"/>
            </a:endParaRPr>
          </a:p>
          <a:p>
            <a:pPr algn="ctr">
              <a:defRPr/>
            </a:pPr>
            <a:endParaRPr lang="ru-RU" dirty="0">
              <a:latin typeface="+mn-lt"/>
            </a:endParaRPr>
          </a:p>
          <a:p>
            <a:pPr algn="ctr">
              <a:defRPr/>
            </a:pP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76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95536" y="257095"/>
            <a:ext cx="6448013" cy="461665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Устройства, работающие в сети 4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G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«ЛЕТАЙ»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395536" y="870905"/>
            <a:ext cx="6448013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709" y="302104"/>
            <a:ext cx="1129609" cy="65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mobistore.az/upload/phones/4743/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8" y="1772816"/>
            <a:ext cx="1406744" cy="10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38966" y="1333702"/>
            <a:ext cx="140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SONY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8581" y="2846089"/>
            <a:ext cx="15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Все устройства</a:t>
            </a:r>
            <a:r>
              <a:rPr lang="en-US" sz="1000" b="1" dirty="0"/>
              <a:t> SONY </a:t>
            </a:r>
          </a:p>
          <a:p>
            <a:r>
              <a:rPr lang="ru-RU" sz="1000" b="1" dirty="0"/>
              <a:t>с 4</a:t>
            </a:r>
            <a:r>
              <a:rPr lang="en-US" sz="1000" b="1" dirty="0"/>
              <a:t>G Band 3 1800 </a:t>
            </a:r>
            <a:r>
              <a:rPr lang="en-US" sz="1000" b="1" dirty="0" err="1"/>
              <a:t>Mhz</a:t>
            </a:r>
            <a:r>
              <a:rPr lang="ru-RU" sz="1000" b="1" dirty="0"/>
              <a:t> </a:t>
            </a:r>
          </a:p>
        </p:txBody>
      </p:sp>
      <p:pic>
        <p:nvPicPr>
          <p:cNvPr id="1028" name="Picture 4" descr="http://giksite.com/wp-content/uploads/2013/01/ascend-p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67" y="1703034"/>
            <a:ext cx="1340917" cy="10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1647368" y="1333702"/>
            <a:ext cx="140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Huawei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86371" y="2846089"/>
            <a:ext cx="166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Все устройства</a:t>
            </a:r>
            <a:r>
              <a:rPr lang="en-US" sz="1000" b="1" dirty="0"/>
              <a:t> </a:t>
            </a:r>
            <a:r>
              <a:rPr lang="en-US" sz="1000" b="1" dirty="0" smtClean="0"/>
              <a:t>Huawei</a:t>
            </a:r>
            <a:endParaRPr lang="en-US" sz="1000" b="1" dirty="0"/>
          </a:p>
          <a:p>
            <a:r>
              <a:rPr lang="ru-RU" sz="1000" b="1" dirty="0"/>
              <a:t>с 4</a:t>
            </a:r>
            <a:r>
              <a:rPr lang="en-US" sz="1000" b="1" dirty="0"/>
              <a:t>G Band 3 1800 </a:t>
            </a:r>
            <a:r>
              <a:rPr lang="en-US" sz="1000" b="1" dirty="0" err="1"/>
              <a:t>Mhz</a:t>
            </a:r>
            <a:r>
              <a:rPr lang="ru-RU" sz="1000" b="1" dirty="0"/>
              <a:t> </a:t>
            </a:r>
          </a:p>
        </p:txBody>
      </p:sp>
      <p:pic>
        <p:nvPicPr>
          <p:cNvPr id="1030" name="Picture 6" descr="http://www.gogi.in/wp-content/uploads/2014/06/Alcatel-onetouch-pop-s7-s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28" y="1672621"/>
            <a:ext cx="1873972" cy="111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3774373" y="1333702"/>
            <a:ext cx="140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Alcatel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442028" y="2846089"/>
            <a:ext cx="1873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Alcatel Pop S3 </a:t>
            </a:r>
          </a:p>
          <a:p>
            <a:pPr algn="ctr"/>
            <a:r>
              <a:rPr lang="en-US" sz="1000" b="1" dirty="0" smtClean="0"/>
              <a:t>Alcatel Pop S7</a:t>
            </a:r>
          </a:p>
          <a:p>
            <a:pPr algn="ctr"/>
            <a:r>
              <a:rPr lang="en-US" sz="1000" b="1" dirty="0" smtClean="0"/>
              <a:t>Alcatel Pop S9</a:t>
            </a:r>
            <a:endParaRPr lang="ru-RU" sz="1000" b="1" dirty="0"/>
          </a:p>
        </p:txBody>
      </p:sp>
      <p:sp>
        <p:nvSpPr>
          <p:cNvPr id="74" name="AutoShape 8" descr="data:image/jpeg;base64,/9j/4AAQSkZJRgABAQAAAQABAAD/2wCEAAkGBxQSEBUSEhQUFREXFhAUGBIVFxQXGRgbGhQXGRQVFxYYHygiGRolIhcVIjEtJikrLi4uGB8zODMtNygtLisBCgoKDg0OGxAQGy8lICU1NzQtLCwsNCwsLDQsLSwsNywsLiwsNywsNC0sNzUsKy4sNCwsLC81LC4sLS8sLiwrLP/AABEIAMkA+wMBIgACEQEDEQH/xAAcAAEAAQUBAQAAAAAAAAAAAAAABwIDBAUGAQj/xABLEAACAQMCAgYECQcJCAMAAAABAgADBBESIQUxBhMiQVFhMnGBkQcUFSM0QlKhsyRDcpKxssElVGKTotHS8PEWF1OCg6PC4TNEc//EABgBAQADAQAAAAAAAAAAAAAAAAABAgME/8QAJhEBAAICAQMDBAMAAAAAAAAAAAECAxExBCGxEhNRQWGS4SIjMv/aAAwDAQACEQMRAD8AnGIiAiIgIiICIiAiIgIiICIiAiIgIiICIiAiIgIiICIiAiIgIiICIiAiIgIiICIiAiIgIiICIJmhvOkJLGnbUjWcbFs6UHrb/SBvonLn5Qqc6tGiPBE1Efr6hPPki5b076qf0VVP3SIHUxOVPR0n0ru7PqqsB7t5T/swv84u/wCt/wDUDrInJf7OY9G6vB/1j/CPkesPRvLgfpEv+8YHWxOSFG+T0btX8qlNAPeoz98vUuOXNP6RRV076lEnbz0En+EDp4lizu0qoHQ5U/53l+AiIgIiICIiAiIgIiICIiAiIgIiICIiAiIgc90uumApUEOlqz6Sw7kGNX7V++ZNtRVFCIMKOQ/j5ma/pEPy+08hW/cJ/wDETZrAuCct0h6OX1eualvxOpbUiFAoiijhSBgkNqBOee/j4TqBPSO6Brrvh9Zlphbl0ZVCs2hT1hwMuQCME7nA23mGeDXP8+f+qH+KZdXg/ZC06j0xqDbZxtqwBgjx+4R8n1e+u2Mg4C4784Ha5cvPwIgYtHhNwrKWvXZQQSvVqMgHcZyec86V8MrXNEU7e4a3cOrF11DIAPZypBG5B89ODsZkUOG1FwDXdh3gjnue/OR3TLt6bKgDHU2N28T348oHqggAE5IABPLO25xPDKjKTAwaNXqLqnjanWJRl7tX1WA8SSPvnUzjuOHBoHvFel+9OxgIiICIiAiIgIiICIiAiIgIiICIiAiIgIiIHM9Ifptr/wBX8OpIp6QX1cNcUlADfGrhhcGrXDaRcs3V6RtpxhNjykr9Ivplp66v4TziL3hd/wBbV6ulSan1lw66qlHOlqjsCwZxgbnmPXOnp645mfX505eqtkiI9vxtw10927O61GRWLkKK1xhA1Mooz5N2x5iascPv/wCfVv62t/fJKHCOJjbqKW+Bg1KJ72cAZqbndj47DwGKTwLiXomjT1d3zlvkDDZAGvl2h+qvhOv2+m+35OGcvV/SZ/BGV/bX9Km1Q31YhRkgVa3u5y3b9L62Tk1TnX/9iqMZZyMbHcBgB+iPAY7zphwu+FhctUpUxT063ZXpE7HGcK58MbDuPnOc6KdILOjaUlqUHaujVdbpQoE7uWpN1zkEc8d/oHbGM8nUVxxaIx+du/o7ZLV/t3z8ac/ecSumIKXFemuB2fjFZ9998kj/ACJi/KF5/O6/9bV/vm1tuH1bh1SmhqVWUuQCozg9o9ogS/R6K3jVmorbOaq7soNPA2VsF9WnVhlOM5wc4kWpSOzutWsNbY8SukcM9xWqLggoa9Zc5GOYOxmV8tV+xqaqQrOSBc3Cl1LFlR2HPGSMjBIC8sb4/EaLW9VqNdSlVNOpDpJGVDDdSQdmB2PfMb40nn7pMVxfKNVTjYXRbhllVO7E0n3JPeTjJ3PhJPkUcLb+R7EjkVpfxkrznnlnJERICIiAiIgIiICIiAiIgIiICIiAiIgIiIHM9Ivplr66v4VSVXHUgqKia3IL5CUTsGIG7b9086R/S7T11fwqkzvitF1Rqq0ywDga8ci2+x5y1bUr3vwpkreY1TlgOluNBFBmV6Yqalo0yMNjCnC8yNRx/R8xmnXRIybeqdATANBCdIZVGOycldROBnZfUJn395RpFENbqTpXQq506cNpx2cY7J9yjvGaG4lRJY/GSBjlqAAwDkjK5+ox98iZ+ExE678uQ+EC9U8KudNCsjNRKsWp0105XWVZhuQDsSMjMijox0KuK9BbhXprRctlc1DUIR2ViE06WwQT6XLniTD8JV1S+SrtOuct1dUaXJGohtJAyo1DKkbbbGQTwjidVKZRbi5QDGimlV1p7sTUygON852785zna1NzLSnLoOj/ABIWtVa6jXpo1wByBJqAKWP1VGpST3DMzrLjXE1vXTr01q9RqhZKa0WWmhYAvpyqkJgHng89pzNWu6CmKbFWLlMgZ2cKpGO/ly78y/XtHp9hrsZ0qOrKMMqjdkEZwe0px44Ocd9s8fzXy/6ld6R8eFW9r1sFBWFrU0OiFh+TUxg6kOP48++aC74i1QEEKFO+NFIEHIJIZUBGSN8c+/M7LhnRSndotxdXTrUq1VpcgzM2kY7t8DHntynP2/Rt61etSoEHqiuzZywOdxpB5Y7geYmTOImZ1CVeENjg3Dz5UP4yW5FVK2NHhllSbBKNSQnDAdksDswB7u8AyVYQREQEREBERAREQEREBERAREQEREBERAREQOZ6SH8rtfXV/CqTYrw8VUUkuMBh2SuPSO+4O81vST6Za+up+FUmHxrgNS4rW1ZNDJSWuGR87ls6NsjkcH2StsNMsei/BF5r3q6KvbcgChwqpioqsTz5nnvj9st/ECw3FEnIyerUg4zkb+vx8ZYThvzdKnUpK5WlSps+vGCqkEeY3Prz5Sj5LU87YE4H544z3nnz8+e8tERHaDe2h+Ey2I4VdnNLPV1ScIoO+nJznIbY59nhId6O3dlTsqpq0OsvAKlNGwzIA+NFR89lWU6sEbkDHql74TbIDhl63U7lGbrOsJ31ZzpJ27+Xu3kU8A6G9dY0rrr3HXVGpiilLVuruMl9YGMIx3Hl5y9JiOV6ctHWpq2gM7JucMoLNnbTgZHf5iZB4RlWqmtclEADVTbMyrvtqbrCFG+wzzMxapGqkdXY15DHbbxPhOqvuN0Pkd7ZXoGsazNgNU1ldAw2ORORo3GMee83vWs7mef0rnmfW0ts79Xind3PV6hkLQJUk7KSoqYDHfY5+6YPDru5StUNvWIq1AUZlU6mUnOPQOnOATg93lMvo/0h6i1rU+sq0nbOChqYIITkUYYcaGG5AIqb504lrofdhKzF9QBAJZVZgunJGQozgkAefftmc3b6ojmO6VKAYcJsQ/p5o6u7ftZ5yWZGTBWsbILvTNWiBkMOyWPcdxt47yTZWOE25kiIkoIiICIiAiIgIiICIiAiIgIiICIiAiIgcx0l+l2vrqfhVJm1nfq0CdZ9fJUbbkgb+I5zC6S/S7X11Pwqkwj04s6TGk9XSyaw2Ez2w7Aqc+r7+YlMmKctfT4TForO2/vVJcMWrIdKgqg1D0iTy+ttz5csyzSJBUmrX5gkGnzwcsDtgA+Xj6sc7dfCDbHDJcU1GkFkem57WGz6IO24Ox+rjvzLH+821OMV0x/+Fx9kcgU55z7JfUxyjcTw9+Eanp4TdgvUbNIgZDjk3f2u/q9ydiWPc2JCfB+kFzSodVTqVAinKAKpVCSxqHJB3Ooj/mO4xgyV036eUK/DriitdHZ6ZUDqayknwyVCj2/6c30J6YrbWaUzWqIKez01p6gS1zUc7kHZkbG2DkDwlqymJc1Z2a1kRc4IqJTGG041nCn0W2BzHGLI0yKTVKrZwd6utcZPcVG+RMHhh5KSQDjcHGCORme9hvu7HzM6ZxXyTuNNJpN53DCpqVGFqVABnADEYzzxiZD2BpYcM3a1LqIBB2UnBYEEdob+v211eH45MfumM1AjbUcbHu88ftPvlJ6XJHJOG0Jk4a2eG8OJ3PWW++w+se4bSVJFPCh/JnDv07b9pkrTCY0yIiJAREQEREBERAREQEREBERAREQEREBERA5fpN9LtfXU/CqSFuMXNNeI3BdQyircjTtjUWcAt2eQJB5E7czJm6WuVuLdgC2kudKhmY5puNgoPLM0tahaltT2GWck6mtclicsSSU3PMwIr6Q3lFhpoAadVUnC4HIKhUlQxBC5OQNzyzmc+Hk5NaWgxnh4Gdhm157E/Y8AZ41jZjGeHKM7DNpz2J+x4A+6EzMzyhCvcgW9VclWOk5AzkDVqQnmASVPgdO/dNJRq7c9jifRNSws9geGrvsAbTnsTj0PAH3S2/C7EYzwxBk4H5GNzgnA+b8AfdJidIQFTqzd0L0MoOe0OcmA8OsQQPkxMnYD4mN9ifseR909FlZAgfJqgnYfkYGdifseRm+PPNF630iVbgEf55+ExK7SaPitmNvk4DO2Pig32z9jyJ9k9a0s9s8NG+wzaDfbP2PAGbT1e47w097cMPhR/kzhv6dt+0yVpHF9VUi3pJSagiVqOA1NqaAA7Io04BPcNpI84pnc7YSRESAiIgIiICIiAiIgIiICIiAiIgIiICIiBy/SsKa1MPjQUrKckgdpHABYbjMwHvleiiOaYPzq6NsY6uqqatLHAPZ5HvHI7TY9J7cVLiirad1rbsoYA6GwxVtjjnNe1nQrUqRpUqdNnLjU1FMginUBLJy2Izg7QPWvxVRFrtTGWqBlRjgL1bqDqHLOfvAnr3q1aVJaxTUQwqIp2GaVReYJwN8c+8Sita0KtGm1OlTQt1na6qnkEU6gOV3B3Ge8Q1nRrU6ZpUqSFmcBuqpnklQbgZBGRkbmBcS/DpRFZ0DBiXCHKjCvpIJzt6PPnn2S6OKL80XqIWBqFtPIHqqgU4yccwOfPEsvaUalOiyUEQvlt6SBgOqfmmDk8iBvuBKqNC2qik60KQUtVz2Kf1adTsnTkEZAPMwLVvxBetDu6ZDVQuOWnq30lvPOJ5Z8UXrNVRlHbfHaJGBScK2MkLkny7symztrerUGKCBVZ1Kmki5K0qhJ5doHs+W0uUrC3esB1NLSrMpHV09yKLseQ3G6+1YFylxSn1iszps1TBB7urfST7T98tWfE1NXXUamDqYAg/VFOppzudstsds55CeWlpbVagIoUwq1KiFTSpjdKdTJxjJB2xnwBHiblDh9tUqAilS0h6qFOrpDBprVB5DO5AO55Y2EDVXzB2Vhoao13RbFMs3zas2ktzwcEk924kkyNuI1aLGmaNJabLc2ykqqqSGLbdkZxtv7uYMkmAiIgIiICIiAiIgIiICIiAiIgIiICIiAiIgcv0ppBriiC7UxpqMXXAYBVYnBI285q6vDwyo9K4r1Ml9OXAyRTqHskrtuMZ8D5zadJy/xmj1enXoqEa86cYIYHAzncTCc3ZZNrfIY4wXG+hhvt4Z+6BYvOHdhXpV61VsvgComCQj5Cvp2IKkH2ie3fDuwj069aoSWwOsQ5xTfOl9OAdiPaR3xTW5VVCdRppOEAD1SQT2MEsMkDX493liLSlcNSRqYt+qXWVANXfZlYYZc97beUD244dlUencVnJLEfOIRkU3OzhTjcYJ8CZdqcIVjT03NdgWffWp2FNySpC89se0y5b29xpT/AOIBd1y1RjupGCWBOO19wlIs7hQoQUAqasDL/WVge7+kYGHT4WHqhVuKxUFgXDoSCEqF12XskYH6xE9p8IV6ihLmuRqYFg6HGEqagCBsw04PrxKrewuaZzTFAEs7ntVN2ZSrE5HnLVraXSMxRbZcOSx1VMMzU8Z5eDfdArThKvUVUua7b5LCohwOrqHbAyD2fcfXimlwrXV0ivX0h2XrOtRtxTcsNl7JGMH1kSiytLlH+aW2GAWJDVMcmTfI/pmVWaXOoNT+L9t6jZDVTlijKxORkbDHsECni1iKLUiKtSoevtwVqkMAGZgGAwMN2Tg+RkhyP7zh9ZOr6xaCp19E4o5BLlticrg7nfvkgQEREBERAREQEREBERAREQEREBERARPMzwtAqiWmqy092BA13SS2PzVdQT1TNqA56HGHIHfjsn2GU9UHXbcHBBB9oIImRW4ui8yJzt3xuhTJNOstPvKHBQ+zPZ9kDZNYNjCso7auSV3JDAnOCBvjwlD2La9YAB6vq8B2C41as6dOxmib4QqKbOaLeaVlH9l/75dpfCVYHYvpP6VI/seB0iU6gAGE2A+sf8MsfJ537AGSx2qVAMkkk4HiST7Zg0unVifz39lz+6DL46Y2X/G/7dX/AAwMilbOgwiIBlj6TcySSeRySST7Zar8PeorI6UyrNqxqb7AX7PkffLL9NLEc6/9ir/FZiV/hG4ev53P6g/eYQNpa8KZM6DTQHmoQnvG+cjwHdMux4atPlucEeQBOSAO7f28t9py/wDvMtT6Gk+b1aS/sLS/S6XU6vO4pIv2aRyx/wCc8vYIHRVaHW1qa81psKjH+kAdC+vfPum4mhsOMUQoWmVx5H7z4mbGnfAwM2JZWtmVh4FcTzM9gIiICIiAiIgIiICIiAiIgUkSkiXJ5iBYdZjVaU2GmeFBA566stXcPdNJedHw31R7hO6NESk24gRdcdDlP1R7hMGp0FQ/UHuEl02izz4msCG2+D6mfza+4S2fg6pf8Nf1RJn+JLHxJYENL8HlMfm19wl6n0CQfUHuEl/4ks9+JLAiuh0KUfVHuE2tp0YC/VHuE7/4osqFsIHNWfDNPcPcJtqFDHdNiKAlQpiBjokvKJXpnuIHgE9nsQEREBERAREQEREBERAREQEREBERAREQEREBERAREQEREBERAREQEREBERAREQERED//2Q=="/>
          <p:cNvSpPr>
            <a:spLocks noChangeAspect="1" noChangeArrowheads="1"/>
          </p:cNvSpPr>
          <p:nvPr/>
        </p:nvSpPr>
        <p:spPr bwMode="auto">
          <a:xfrm>
            <a:off x="143608" y="-2560638"/>
            <a:ext cx="615461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26" y="1710096"/>
            <a:ext cx="1217285" cy="105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5639942" y="1340763"/>
            <a:ext cx="140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Blackberry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613228" y="2846089"/>
            <a:ext cx="13699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Blackberry Z10</a:t>
            </a:r>
          </a:p>
          <a:p>
            <a:pPr algn="ctr"/>
            <a:r>
              <a:rPr lang="en-US" sz="1000" b="1" dirty="0"/>
              <a:t>Blackberry Z30</a:t>
            </a:r>
          </a:p>
          <a:p>
            <a:pPr algn="ctr"/>
            <a:r>
              <a:rPr lang="en-US" sz="1000" b="1" dirty="0"/>
              <a:t>Blackberry Q10</a:t>
            </a:r>
          </a:p>
        </p:txBody>
      </p:sp>
      <p:pic>
        <p:nvPicPr>
          <p:cNvPr id="1035" name="Picture 11" descr="http://www.asus.com/media/global/products/WzTziL1xapnpDNwF/P_5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24" y="1795993"/>
            <a:ext cx="857776" cy="92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7110013" y="1370927"/>
            <a:ext cx="140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ASUS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161087" y="2846089"/>
            <a:ext cx="186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/>
              <a:t>ASUS </a:t>
            </a:r>
            <a:r>
              <a:rPr lang="en-US" sz="1000" b="1" dirty="0" err="1"/>
              <a:t>MeMO</a:t>
            </a:r>
            <a:r>
              <a:rPr lang="en-US" sz="1000" b="1" dirty="0"/>
              <a:t> Pad FHD </a:t>
            </a:r>
            <a:r>
              <a:rPr lang="en-US" sz="1000" b="1" dirty="0" smtClean="0"/>
              <a:t>10</a:t>
            </a:r>
            <a:endParaRPr lang="ru-RU" sz="1000" b="1" dirty="0" smtClean="0"/>
          </a:p>
          <a:p>
            <a:pPr lvl="0"/>
            <a:r>
              <a:rPr lang="ru-RU" sz="1000" b="1" dirty="0" smtClean="0"/>
              <a:t>ASUS </a:t>
            </a:r>
            <a:r>
              <a:rPr lang="ru-RU" sz="1000" b="1" dirty="0" err="1"/>
              <a:t>Nexus</a:t>
            </a:r>
            <a:r>
              <a:rPr lang="ru-RU" sz="1000" b="1" dirty="0"/>
              <a:t> 7 32Gb LTE</a:t>
            </a:r>
          </a:p>
        </p:txBody>
      </p:sp>
      <p:pic>
        <p:nvPicPr>
          <p:cNvPr id="1041" name="Picture 17" descr="https://encrypted-tbn1.gstatic.com/images?q=tbn:ANd9GcQ7twcK5Ccogi4Z9Xv8pmjjvdlrTIEs9uIHmYEdUkfMEKXTonlU9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4005064"/>
            <a:ext cx="1516199" cy="109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884140" y="3750725"/>
            <a:ext cx="140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Samsung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70172" y="5167645"/>
            <a:ext cx="26736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000" b="1" dirty="0"/>
          </a:p>
          <a:p>
            <a:pPr lvl="0"/>
            <a:r>
              <a:rPr lang="en-US" sz="1000" b="1" dirty="0" smtClean="0"/>
              <a:t>Galaxy </a:t>
            </a:r>
            <a:r>
              <a:rPr lang="en-US" sz="1000" b="1" dirty="0"/>
              <a:t>Note 4</a:t>
            </a:r>
          </a:p>
          <a:p>
            <a:pPr lvl="0"/>
            <a:r>
              <a:rPr lang="en-US" sz="1000" b="1" dirty="0" smtClean="0"/>
              <a:t>GALAXY </a:t>
            </a:r>
            <a:r>
              <a:rPr lang="en-US" sz="1000" b="1" dirty="0"/>
              <a:t>Note </a:t>
            </a:r>
            <a:r>
              <a:rPr lang="en-US" sz="1000" b="1" dirty="0" smtClean="0"/>
              <a:t>Edge</a:t>
            </a:r>
          </a:p>
          <a:p>
            <a:pPr lvl="0"/>
            <a:r>
              <a:rPr lang="en-US" sz="1000" b="1" dirty="0" smtClean="0"/>
              <a:t>Tab </a:t>
            </a:r>
            <a:r>
              <a:rPr lang="en-US" sz="1000" b="1" dirty="0"/>
              <a:t>PRO</a:t>
            </a:r>
            <a:r>
              <a:rPr lang="ru-RU" sz="1000" b="1" dirty="0"/>
              <a:t> 8’’ </a:t>
            </a:r>
          </a:p>
          <a:p>
            <a:pPr lvl="0"/>
            <a:r>
              <a:rPr lang="en-US" sz="1000" b="1" dirty="0"/>
              <a:t>Tab S </a:t>
            </a:r>
            <a:endParaRPr lang="ru-RU" sz="1000" b="1" dirty="0"/>
          </a:p>
          <a:p>
            <a:pPr lvl="0"/>
            <a:r>
              <a:rPr lang="ru-RU" sz="1000" b="1" dirty="0" err="1"/>
              <a:t>Galaxy</a:t>
            </a:r>
            <a:r>
              <a:rPr lang="ru-RU" sz="1000" b="1" dirty="0"/>
              <a:t> S5 </a:t>
            </a:r>
            <a:r>
              <a:rPr lang="ru-RU" sz="1000" b="1" dirty="0" err="1"/>
              <a:t>Mini</a:t>
            </a:r>
            <a:endParaRPr lang="ru-RU" sz="1000" b="1" dirty="0"/>
          </a:p>
          <a:p>
            <a:pPr lvl="0"/>
            <a:r>
              <a:rPr lang="ru-RU" sz="1000" b="1" dirty="0" err="1"/>
              <a:t>Galaxy</a:t>
            </a:r>
            <a:r>
              <a:rPr lang="ru-RU" sz="1000" b="1" dirty="0"/>
              <a:t> </a:t>
            </a:r>
            <a:r>
              <a:rPr lang="ru-RU" sz="1000" b="1" dirty="0" smtClean="0"/>
              <a:t>S5</a:t>
            </a:r>
            <a:endParaRPr lang="ru-RU" sz="1000" b="1" dirty="0"/>
          </a:p>
        </p:txBody>
      </p:sp>
      <p:sp>
        <p:nvSpPr>
          <p:cNvPr id="75" name="AutoShape 19" descr="data:image/jpeg;base64,/9j/4AAQSkZJRgABAQAAAQABAAD/2wCEAAkGBxQTEhUUEhQWFhQWFxUZGBgYFxYeHRgXGBUYGBcUFRgaHSggHRonHBQUITEhJikrLi4uFx8zODMsNygtLisBCgoKDg0OGxAQGy0kICYsLCw3Ly8vLDIsLS8sLCwsLC8sLCwsLCwvLCwsLCwsLCwvLCwvLCwsLCwsLCwsLCwsLP/AABEIAMIBAwMBEQACEQEDEQH/xAAcAAEAAgMBAQEAAAAAAAAAAAAABQYDBAcCAQj/xABDEAABAwIDBAgCBwYGAQUAAAABAAIDESEEEjEFBkFREyIyQlJhcZGBoQcjYnKxwdEzQ1OSsvAUY4Ki4eLxg5OjwsP/xAAbAQEAAwEBAQEAAAAAAAAAAAAAAwQFAgYBB//EADkRAAIBAwIDBQcDAwIHAAAAAAABAgMEESExBRJBIlFhcbETMoGRodHwFMHhIzNCBvEVFiRicoKy/9oADAMBAAIRAxEAPwDuKAIAgCAIAgCAIAgCAIAgCAIAgCAIAgCArW8O++FwlWufnf4G3PxPD4oCj4z6XXk/VQADm51/iMpHzQGKL6WZu9ED/rA//M/igJLD/S03vxOH3Q0/Mvb+CAlcN9KGFd2g5nqHn+lhHzQEvhd+cG/SZo9XMB/lLs3yQEtDteFwqHinMgge5ACA2YcQx/Yc13oQfwQGVAEAQBAEAQBAEAQBAEAQBAEAQBAEAQBAEAQBAEB8caCpsAgOW/SFv+QXYfCuvcPeOHNrfPny9eyByl7iSSSSTck8zxPmgPlEB9ogPUcZcQGgkk0AAJJPAAC5KA9z4Z7CQ9jmEHKQ5pbR1K5TUWNCDTkUBja88DVAe4p3NNW2PNpofdASEW8OIb++kPk92enwfUICVwm/uLZ3wfUED2jc0ICcwf0qTDtsDv8AUKexZX/cgJ3BfSrEe2wjzLSB/sLyfYICy7H3zw2IOVjr00t/T26eZaEBYI5A4BzSCDcEGoI5ghAekAQBAEAQBAEAQBAEAQBAEAQBAEAQHxzgBUmgGpPDzQHLvpF35pXD4d1Do9w4eQ+1/T97sdQg5vlifUm9Ec8hwbDZ2vP+9FqxsYKOGYla4vNZ01p3YN127wpXMQPhRfHw+D2bKEOPVeblcE3t1TIl+EPA1Chlw+XRnoY18rtLU1gFXdrV6LJbVOT2Rmws7o3BzLOGhpoeY5FRypTjumfHTkt0SOE3hljygUo3NlFwBms4gcCRUV115urGcmU7da79rCx5uTVkdzSgqcoIa0VDQOYrUgFAfTicE6hdCQRc5XPGckuOUCpDRcelByJIEG+lTQUFTQVrQcBXj6oDzRAfEB9tTjVAZcK6TMOir0lR0dNc5NGgeZJAQHX8VvGzB42QB5yOIMkfcNmdJK3wuzGT7xaQeBAHREAQBAEAQBAEAQBAEAQBAEAQBAEB8c4AVJoBqTwHNAcx+kXfnJWCA0d3nDVv/b+nXtUy/Um3hH1LJyYTgm5uVqW3JBY695appRRK4Y1aPZXGyF0UpM3Y5nBuUnq8uXp5eS+KeCrW4ZSqT9sopTXX7/cw4kcG3J48AunJH20tW3zVdEunf/HqarMFzPsuebuNZ1YIyf4RvmvmpxK8SWEjNHBwoPiF37Lm3Rg3l/bL3m2/Bv8AbHqbMGzGPNC0fAU/BRVbSjGOWtTDq8XqrSksebcn9Wbs26TH0bh87n9+7CxuvfrrYGnmqf6SnjM3hfX5YNSld3GFFpSl17l4ZT3NTF7mSshM2dhZmDWXNZCSB9WKdYVJvatCRahMTtVzcsZa+W3nqWo3TwnJb6b7+Wmv49iFdsuW1GE1FRlvUVpUEcK/iFxO1nHu/PPBL+ph1z8s+mTWkhc2xaQfTlqonSmuh2q9N7SRjDVGSnS9wN1zFlxMwHSEZoGO7g0OJlHAX6o8+ZFAJHaG7kWKna0C8mUOd3nRRvDpJHHutzWAFi5/qUB0xAEAQBAEAQBAEAQBAEAQBAEAQHxzgBU2A1KA5r9IW++SsEB63E+H/tyHd1N6AdQg5vCPqTbwjlwoSBlL3ONBapJJsANa1PxWrTowpR13LUKfKiSxu1XRRmEOGZwyyZcuRreMTctnHxP+AtUuj/pt5SPihnXBm2Lhzka7omMjNMz5A8h3Mg1A9GsGbzOq7cemfgjlvXc8YqCJri6MdVznZGklzmtzdRrieNKCxOilisLUlpQdSaj+eJswbNeI3vlIjDeDq5i4ioZlFwTrR1LX0C59onLEdS5cShlKOvpoG4B1BUxgkAhrpGtdQ6E5iAK6gE1pQ0oQT17T8wUKsYPY13wkEg0qORB9iCQfdWKcos8zf293vnmj4afT/cyRtVlHn5PBLxwZGX1P90Vdr2k89CWi40U60t+i7vExQ4Stzp+KnlLGiM+ddrbc+7Xc4x0zONKBtzYHUDkKBQ4jHLwT2lxJ1U5SeifXwI5mOlZWkhq6hJNDUjQ34qnNRk9jS/W1m20zxJtt7WZKMPhq0dX04W1qQb0OqgquFPtdS/ZzrVuxhY7+78/kn9x91K5cTiGh2brQxO0fT99LyiHAd63lmz5Tcnlm5TpxpxUY7FwxeILjlZWRz3U5GZ41v3Im8T3RYVcVydli2LsroWkuOaV9M76UFuyxg7sbakBvqdSSQJJAEAQBAEAQBAEAQBAEAQBAEB8caXOiA5x9IO+3RgwwHr8T4eRP2uIHDU8AvsYuTwj7GLk8I5jBgZpQ57WOfehPnQuOutgST5iuorpQjCisN6mhCMKKw3qeIMQ6MODWkSOtmNatbQ5g0UsToXa0qBSpX3ldR6bCbT32N2OaFrR0E3ROAGZ0sJzF1L5Xx9JkbyyhppqSvjjye8s/H9tCvJtvUx4Scu60hc5zgOsXVNa16xIJdao1GvwNuK7CwRJ4kT8JiNTHI/DxtoHvMYc4k91srX1zEA9VrG2BJsCVXlzbNZfn+2P3NCjBwjlxy3tr6rH7mjLjOjmGaJuSIERxmuVocA4PNQC5xBa45hc0qAAGjtRzHR79SWa54aPV9fz5GzjMOC1kmVzZH5nSBzi6xILHkm4LuuaEmwB0cuqedV0/PQxatbGhhiiB4qXBTqVpJZJfBYAdrWmikUsHm+JVXUeMLPf1NhzG1q82Gg5+ZXydZLSJlrT+4zLHh3SXa3K3xH8gqzr8uiO4W7rapYXeYMVg6efqvsZ825xWounrEg9qdHGKkXPZA4n9PNcVpKnHLLdhb17mfLHbq30JLcvdbpC3E4luZh/ZRG3SkXzu5QN/3enayZzcnlntaNKNKChHYu2MxJJytq9z3Bpy2dK8Cojj8LAL10aKk3XJKT+xdk9CC59HSuADiBZrRpFGODB8zcoCUQBAEAQBAEAQBAEAQBAEAQBAfCUBz3f3fPJ9TAavPLhW4J86XAP3jagP1Jt4R9Szojm7sDmBLiS81JdUm5vx19dStOjRVNeJcpL2Zpx4iaKzXuDbigNWmta204ngklBvt/yXY2dWssxhn5I2Gbamz5zlc7KGnM2tWipp5dY5rakCtRZfJzpKPLHJLHgdzJY0Xm/tk3GPhnP1mHDWiwMZparybdUauHteqzq10qemckv/AC/XS/uL6ktDsXD2cC/LqQToK2Ao3UCla8jrqvj4nUkko4XqRR4WqTfOuZ/T1Xw188FS2i4NeWxSOewd4ilTxLRy4V40UyrVerNela80E5xw+43MLtLEPp1x1QAJDHEXgAUAEhbmsAADW1FxzzzhP4dD7DhNKT2wvN4+WSXwm05YwMtHAEEgipccwc57nGpc80GthqBWivQXMu2ZnE+D06ealD4r7fYYImaQAANrwaAA1o9Px4n1VxdlHjrySpxcmWWVzWNAJDQOZUXNKWx5hwlUeUss149oYVvWkJkPBoBA/wBROvoAio1HpsSQsVHtTi5Pu0x8W3+eJixm97TZtGDya4/lT5KWNrTjrJ5Jan6uekYJLzRDYreBh7znHgKG5/ALqdxRox0RFDhl1Vkub55/Y391N3DiHDE4ppMZNI4/4zh3RXSId53Gh81h1asqsuaR6q3t4UIKEP8Acu2NxVLCrnOIYcgu46tghB0AF72ABc6goFGTE7sPZHRdeShmcKW7Mba16KOt6VuXauNzwAAlkAQBAEAQBAEAQBAEAQBAEAQAlAc+393zEY6GE1efQ0roSPS4B17R6tA/6k28IHNWOoS5xzSOqSSSdTU3NzfU8VqULfkWu5apxSMGInJ4/BS1JqnHJo2tD2s0iwbP2fRgzchX14rzdzeKOW2ehWmiJXZ+6sEwc4gtoRSmleNWm3JYFxxytF4ht47la54jUt5RisPzPc+7L29ktcPY+xt81FDi1KXv5X1X58CSnxSE/eTX1/PkYjGY45Q8EdR5FRxDTYLUta0KslyNPUkbVWcXF51S+pSoMHW7vZbjnl4ibDgluSUUXLRWqVLl1ZXrVlBG3HHwCsxTbPNX99CnB1KksRXU3oIcgOUkF2pGvoCrcaSxqflPEuOu5r80IrlWyfXxeu5glwRN81T5/qpMHNPjMdpQx5fY1JsE/lX0K+lyHEref+WPP8wQ+NYW6gg8AQb+ijrVY04ZkXaLVZ9hp+RYNzN1umPTzg9CDQAWMzh+7YfCKdZ3kRzIwalRzllmvCCisIv+KxdBQClQ1nUAsNGYeBvnQU56mgFFwdE3sLY/R/WSgdKRQAXETSaljTxJN3P1cfIAICZQBAEAQBAEAQBAEAQBAEAQBAEBQt+t8BGOhg60jrAC+uhI4jkOOp6tM45lJRTlLRI5s7AS1L5Guc9xJJ7Wtze9TzPFaVtGnBZyskVK9t57TXp6mvLbW3qri1NSliWq1PeGwhJBI6oIPqK6Lz1/xCPM1HU9dZWbpU9d3v8AngW7Csz0PBeKuriTl2hUlyaFmwDMsYHOp/v2WVOedTDuHz1Wzahw7pD1RbmdF1Rtqld9lad/QjlOFNam+NnMa01AdUUNRa/Ci0VaxoR5lv3/AGKzuZylpoUTeTdPoyZIBWPVzOLPNvNvzHpp6bhHFIVGqVbSXR9H/Pr57+itOL88eSr73f3+fj6kFDFWw/vzXqYxbeEUOJcSp0Kbq1ZYS/MLxN+GIDTVXYQUEfkXF+MVuI1NdILaP7vvfp0NiPDuOgXx1YLqZsLepLZG5Dspx1IHzUUrpLZFunw2cveZlxuFhw8ZkmJoNBW7ncGtA1JVad3LyNO34RTk8PL/ADwILYex3Y6UzzAsw7TlDW6uPCCLm495/wDYoVKkqjzJnpLa1pW8eWmsfuXbETBrdA0NDWhrBUMaTRkcbR2qmgAF3n7IUZYJrYWyC0iWYfWUOVta9E0630Mh7zvgLC4E2gCAIAgCAIAgCAIAgCAIAgCAICib9b4CIdFD1pHWAF610JHFvId7U9Xtj5KSisvYpuzMAWkySnNM+pJJrStyAeJ5niutIrLPL319K5lyQ9318SXjwxPkqFfidKGke0/oRUrGc/e0N2HAt4ivrdYdzxKtUys4XctP5NmytoW81OO6aefI0JNlxu4ZT5fpos2N3Uh4+Z+mxupx65R9wOEdCSS4Oj1dwLftXt63XNxVhcRwliXTrnw+wrVY11hLEvXwLDgdr4KxfiYvu5qe5Kt23CEu1X18Onx7/wA3MitZ3q92lLzwS7N4cHo3EwenSMH5rUdPCwkUXw+83dKXyZkG0YX9WOWN5Oga9pPsCqN1B8j0OP09anrODS8UzI2E8VUhayfvaHDqLoQW1d3I6l8YyVN6aV504fBbcOP17GCU1zw2z/kvj1/NTK4jw3/iGHKbTWy3j8u/xI5uzC3h8Qty041a3v8Abnr3PR/Lr8MmBU4TWt/ejp3rb88zcgwavOR3ToGbHTx4eJ0spo1vuTwa0cSeSilLBdp0MvCKXgcLJtKYzT1jw0ZpQXpXSGPxSutU8K+gUEpZNOnTUFhF0xL2xsDQGsDGgBou2FlaZAB2nuNjS7ico4lckhK7C2QaiaYUfcxsND0dRQveRYyuFidGjqttUuAnkAQBAEAQBAEAQBAEAQBAEAQBAUbfrfFsLejio57tBrWtsxHg5DvfdrUfG8as5rhg4yF7yXSuJLnE1y11vxd5/kusYWWYHEOIrDjHVepYMNj6doVHMarOubN1tVLXx2/gyLa+VPSa070TWClY/skHy4+ywbqjVo++sePT5noLarTrLsPPr8iSijWVUqGlCBH4hlHuHn+N/wA1GnzRyeutZc1CL8PTQqu9O1C76mPsjtkcT4R5Dj/wtvhtqo/1Z79Pueg4baqP9We/T7lXIW1k2QmQbuxMX0WIik4NcK/dNnfIlV7yl7ahOn3r69PqVbyj7ahOHevruvqda/xjm6OIXh6VarD3ZM8IqEZboxT7xFoo4B1eGhPpRatCrWrpwkk11ex2uHRlqng+txbv4bvf9QqX/DX0l9P5Ker2R8xO2GwsMkoytbrUj2FNSeS3eH3PEaUlTUlNd0s+u/qitWsabTk1y/ncU+Nsu1ZzJJWLCxH1yA91vincPYH39a5N7lGEFFaF1e5sLA1oEYjacreELOLnHjIa3OtTQXK+HZI7C2QaiWUEUvGx2rSRTpZP8wjQd0W1qgLCgCAIAgCAIAgCAIAgCAIAgCAICk79b4Ngb0cfWkdYNF63pUgXyVtTvGwsCUDeDnUOAe5xlmJdK65rwr+fyGgsvqMW7uXU7Mfd9f4NiKIN0UUp8zPMV6nPLTY9rpMgPFSDUWPMKVYksPYkhJxeU8MlMFvK+O0tHt5k0Pvofisi8/07RuNaOYPw1Xy+3yPRWHErvRODmvBPP0NnH7Xjm60DqkgB3Npv8K05FeeXC61nPkuMd6x1/f5n6TwfM6WZxa12awyEfhFfVQ9EqprSYEclIqpLGuzVk2cFKq7Jo3LNd2znVo2pPKlfailVddSZXMcZZf8ACvf0TM/VdlAdzqBQrzUrWHtZPpnQ8tVjD2kuTVZMMjgLjXnxVjOmOhJGLZYMfi2RsdJI4Na0VJP96+SlhCU5KMVqYraissosUcu05ySTFhorknuDmeDpXcBw/H0tpaxoR8XuzLr13UfgXpoZh42sY0RhgJY0m0be9NKf4hrUk6V5kBWyAkNhbJLiJpQQAc0bHChrwmlHB3hZ3QanrE0AsaAIAgCAIAgCAIAgCAIAgCAIAgKZvzve3DsyR9aR1g0Vua04Xy1ta7jYcSAKhsjYb8xnxPWnfehp1K24WzUoLWAsLLhyM25rc/ZW3qbG1YS1thXnTgF3Tp+1fLnBl1qbqf04vGSAfieQV6PDYr3pfn1PtLglN+/N/DC+5ryYt3kPQfqp42dKPTJqUeDWkd4582/4NWSZx1cfc/gpo0oR2SNehZ29P3IRXwXqaU8lPVQ3NyqSwtzataDqavYmdyetJIw8Wh38pof6wvHcXk+WM33+v+xrSlyJYLU/ArFVZH1VzA7BHgKqVVUSKsu8zw7Frd5yjkNf0C+utjYile40hqbjIWRjqNA8+J9SopTctyBznUfaZrTzr4SwgRuLxIAJcaAC5K+xhKbUYrLZYzGnHmk8JGvWXak1Aejw0VC5ztGD+I/m83yt/wCSvU2doqEcv3n+YR4u4r+0lpsXmGJmHjayNuRrASxrjpapxE5Pf437I86AXCubuxNlGQiWUHJUOY1wu9wuJZAdANWMOnaPWIygWZAEAQBAEAQBAEAQBAEAQBAEAQFO353vZhmFjOtI6oAFbmtOF8tbEi5PVF6loFS3e2Q/OcTietO64Bp9WKU00DqWtZosF8qRcXhmZXuufsw29ScxM+UeZ0XMY5M+rVUFruR+dd8pS58kRtTZurox6t/Nv6LQt7r/ABn8/ualperPLU+f3IB6vm/A1cTLl9eAVa4uFRj4mpZ27rS8D3hNkOdV8pyM1JOtPTh8fZeUueIrmxHtSfy/PI9HClyrCWEaWLxDSaRDKwacz9px1+HBSU4Sxmo8v6LwX5qdpYMTZ3+N38xXbhHuRZp8ktJJZNrB7QlY6rZHj0e79VFUo05LGF8i3G3pt4lFNeRN4fevEN7Ra8faF/cUUD4dSltocVOF2791NeX8m6zepru2wt9DUfkoZcIqf4ST89PuVZcNcfdeT2dqxuFQ8fG34qpOwuIPWD+GvocSpOlFynol1I/BYSTHzZGdWJvWc52jW/xH/wD1bx/DcsrJUI5fvP6eCPIcQ4g7mXLHSC+vi/2R0fB4aPDxsjibRouxppV7qVM83naoBsAK2AV8zTe2NszpiJZLx1BaD+9INQ81/dg3aO8ese6EBZ0AQBAEAQBAEAQBAEAQBAEAQBAVLffe5mFjLWmshqAAbk6EWuADYkX7ovUtApOw9lPc/wDxOKvM67Wn92KUFtA6lgBZosFco0cdqW5kXd1z9iG3r/BYXShrS46BQ3EXKoku4pOpGnBylsiCmxhc4k/DyHJSxpKKwYNS7lOTkwyZfJQxudQrZ0RnaTyKgbh3lmPO+hGbb2d1XSNFCASRz8/VdLiUKP8ATby+i+/geo4A6te4hbT0jJ4z3fchsBAAcxu7mfy5LFvK06jbkz9Xp2lO3iowWxobZ2nn6jOwNT4j+i+2li4duW/ocNZItaCojlQopFRPvKZGHmuJ2udY7lilWcdHsbHSClyuYQa0a1LcqsUs5MZxHIe6vUqOdWUK98oJtfNkhsHY8mLlDGepJ7LGjWR/kOA4lcVJp6R29TxXEuJ1LqXLns+p1jZ2Cjw8TY42ktrVoPamf/Gk+zazdKCugvCZRubK2ccQekkvEf8A5jWtB/kgj/1CPCAHAWtAEAQBAEAQBAEAQBAEAQBAEAQFV323tZhIyAayGoABuTxvwA4n4C5sBzjYkJllOIxBrKT1GkWba1BoCBYDh6rq3r0ufEtzAveI+0bp0Xp1ff5eHqWXpCr3t6Zn89QENdZ4JA4A0+Kyr+4qqX9CSTx1Wfz5Mmpwp1V/WWdejwZ4sJF3QPj/AMrz1xdcRj78m1/27fTBoUrSy/wivj/J6lgDfJU4XU5vfJYnQjBdxrFXP1FTGMlVwjkw4uPMx7ebXD3FFHCXLNS8S7YVfY3VKp3Si/qjnuKxfVyt46n8l6e3s8v2kvh9/sfrlZ9rBohi0VRIcHoMXaogZV2qJHUqwprMmFIqSRl1+It6Q09THIFxVpJtM4s7n3lJ+P3N/YeyJMTK2OMVJvfQNGr3ng0fNUq1XPZjt6mLxC/dd8kPd9f4Ot7K2dFhoQxgzNJBJp1sQ/TO4fwxwbx9K1rmYb+zdnnEOL5Lxd4/xecbf8oUue/SnZFwLUAgPqAIAgCAIAgCAIAgCAIAgCAICsb6b2R4OM3rIa0aDev5aip4V5kAgckiEk8hnxBq89lvBo4W4U4DhqblVa1X/FHmeKcT5s0aT06vv8F4d/f5bycBVOZi0XrglsHjeD9Of6/quJVKiXZNShXj7tT5/cz411C2nEKuq0qmr6FuulBrHUz4eFxu63lxUM7xx0iTUqDestCx7HjaWXaDQkXANqDmqfO5NtmzbQjyYwbczY2irmtH+kLlzxuTOMIrLSK5tva4DSGNa3gLCtfyWjw+1dequbYxuI3ypU3yJJlLdg43asb7U+YXtEY9D/UvFaHu15P/AMu1/wDWTXn2RFrVzfQ/kRVdxnI3Lb/Xt/HSrThP5p+rX0IbE4fK4gGo5kK1FZR6+3/1E7qhGpGHLnxz1x3IwGI+S+8rIpXPM8vJ5MRXzBE6uTNsnZsmJlbHG3MXaDhQauceDRxKzbi45uzHb1KdWs3otjrextlRYWHK3rB1M7qXneLZQNREDYDifiqhXJHZ+CdiXlzj9WCQ9w71LGGMjujRzh90d4oC1MaAAAAABQAaADQAID0gCAIAgCAIAgCAIAgCAIAgCArO+m9keCjN6yGuVtfL5aip4VGpIBA5E1sk8hxGINXG7WngOFjprYeZJqSq1WrnsxPN8U4nnNGk/N/sv3ZvhVWeePUbqFfGso6g8SyZel5BccneTe1zojb2dO7NlB0FracwF9VvTqaSRZtripGfKn+eBNRyO40UcuGUns2vzyNWFzV6pElgMdkBBtXjyWZeWdSmsUXnz/Y07W6ST51g1No4/W64srJyeXuQ3l4ktyrY7FZneQXs7K3VKPizylxXdZ+BoyYsDS5WhGm+pDGi3ua7pCbkqVLBMopbEfje18ApobHtOCv/AKSPm/Uw1XZrH3B4V+IkbFE0uLjQAcedTwaOJWZdXPN2I7EFSpnRHVdg7GjwkRAOYutJINZXA/so+IiBsaanz0okJI4LBvxLzU5WN6r3NtSlugiI0dSznjsjqtvUgC2QxNa0NaA1rQAABQACwAHAID2gCAIAgCAIAgCAIAgCAIAgCArm+W9MeCiJJrIbNb50r+hrwF71AcByTAA4uR2JneHur1WA1y0JoSK1AFTQHnU1JVG6ruPYXz+xl8RuJRjyR08fsbsouoYvQ8hUWJM8L6cH1rao3g6jFvYzWaFxrJk6SijzhZsr2u5G/px+SkTwyOlPkqKTLkWACvBTVJqEcnpVBbmhNKsiUnJ4W4lLBobRsyrjTlzJ5ALY4dYXPOnjC8fzJm3bhOOGymy7RqTWo8lvxcY6EcbJpZjqG4lvNSc6PjoTXQytevpE443NTGu61fIfiVLDY9XwWWLX/wBn+xgwkD53tjiaXFxoANXHl5DmVQurnPYgaMqmdEdX3d2FHhIjerjaWQd4j9xCeDRxcqBGSeFwz8RIWjqNZZ7m26MU/ZR/5hBue4D4igLZh4GxtDGNDWtAAA0AHBAZEAQBAEAQBAEAQBAEAQBAEAQEdt7ajcPC6R3AE+wJJpxsNOJoOKA/OW8W2pMVM6SQ+grZorXKPc1PEklARjDQ1FjwI1+CBrKwyRw+2pW6uzD7V/nr81E6MH0wZ1fhVtW1xh96+230JTDbwMPbaW+YuP1+ShlbyW2pkVuBVF/bkn56P7ehJx7Qa60RB/H2191EqLz2jPq0KlDScWvzv2PJY46gqaNKXRFdzXeKFupA/vkpoWdSpsiSnRnW9yLfj0+ZJu3lcI2MEebKKVL6V5GmU8KK3Hgqlj2stF0X3PQ06U1TjGT1S8/saEu8k3dYxvwJ+dVp0LGhRWILH537j9JF+82zSdtR0jqymp4HQDypwVpRUVoU7qwb7VP5fYw4fYc+JdK7DsBYwAue5zWtqbZA5xALjrr60qK5VzNRnp1LtjRcqS5umhg25sDEYVrXyGNzHEtDo3hwDhqx1hQj0ooYycnoXnb+BGCXQqzGKxqRfpo51MmGhfM9rGguLiGtAuXE8Aoq1fC5Il2lSjTjyxWDrO7O77MJGS4jpCKSyDuilegiP9Tv+K0iQlcPA+eTIzqBlA5wFoW6hrQdZiDUA9gHM65aEBbMJhmRMayNoa1ooB+ZOpJNSSbklAZkAQBAEAQBAEAQBAEAQBAEAQBAVL6RsE6XDlrbZmltTYB/SRSMDjwDuiLamwLggOCY3AvjeWuaWuGrSKEfA8EBihmy86+R18jUID5NLmNSgEMZcaNFTfiBYCpJJsAACSTYIDYZhanqSxOcDoHlpr9kyBoPwJKB66M2Tj8REcry8Hk8GtOYJvRdwm4vOM+ZRlw21lLm5Fn86bfQ+t2tXUXWjTv47SWPIk/T42PYx9dPxVyFaE/dZ89k1ufDiipMj2aMcsziCo6jfLodRgkyybD+kB0DIYnQtyQuJBio1xJaWkvDw4Od1ia9W/ssurSUm3knWhh3y3zOLHRQh8eHqHvz5ekmksS6XLYAUADRaw5AN5p08anMpdxWcLA6Rwa0EkkAAak8GhfKtXHZiIx6s63upu43CMLnkdNSkjxT6oEV6GL7ZGp4fI1iQmYonzvDI+oG0vSohabhxrrKdWg6dp3AIC14HCMiYGRijR8SSTUucTcuJJJJuSUBnQBAEAQBAEAQBAEAQBAEAQBAEAQHl7AQQQCDYg6EciEBWNt7mxyjqZacI5BmYPuHtxnzafggOd7d3DMdSWvi87yRfzt67B94OKAqmN3bmYMwbnZ4oznb6ktu0feAQEbFYODmlzXAAlrqEUcHWNCKVAsR7G6A8nCNd2JB92TqH+apZT1cPRAZYv8AExdQCQNOjC3Mx3mGOBY71APqgMu1gwFgaG58g6XJXIJC5xysudGlgNDlzB1LIDRqgMjZSOKsQuqsNn8zlxTMn+I8laV/pqjnkMZkJ4qP2im9zlpnqCEvIABNTS2pJ4DzUVSpjRHUY9TrW5+7Awrc8lBPTrO1EDT3Gc5T8lWJCdjY6Z4jiFKAEVuI2k/tZPE43LWntG5sEBa8BgmwsDGaXJJuXOOr3Hi4nigNhAEAQBAEAQBAEAQBAEAQBAEAQBAEAQBAEBD7Q3aw8pzZMj/HGcrq87WPxBQFW2xuC51SBHP5uHRy/wDuMs4/esgKNtfczIb54jwEzbH0mjBaf5QgK/jNhzwtJyuEZ1c05mH1cwlvugIp0ZHBAfAgM7y3LwsLEZqk/aBsgMFUB7giLjQf+fIeaA6puTu62ACR5HTU9RA08ucp5cPwAsdXSubFCBWlWh12taTeebmDQ0bq8jg0EoC2bNwDYWZW1JJq5zrue46veeJNB5AAAUAAQG0gCAIAgCAIAgCAIAgCAIAgCAIAgCAIAgCAIAgCA8vaCKEAg6goCExm6eHcS6MOhf4ojl/29n5ICsbW3BcanLFN5j6qQ/FvVcfvVQFJ2vucIz1i+I8BMw0J8pYxQ/yoCAxG78g0yuHNskZHsXA+4QGbZ+7EkhAJDfU/gG1r8CgLhhd1o4WgtdWTnS/oxo7Pqb+SAkNh7HxMzqMoIwTVzrsB41v1z9kHhQkaIDo2ytmsgZlbUuJq97rue7i5x+VNAAAKAIDdQBAEAQBAEAQBAEAQBAEAQBAEAQBAEAQEOZneI+5QHnp3eI+5QDp3eI+5QDp3eI+5QDp3eI+5QDp3eI+5QDp3eI+5QDp3eI+5QAyE2JJB1BKA5fvfE1mKIY0NGUGjQAK3vQICOhlI0JHoSgJ7YJzTQtdcODswNw6gFMwOqA6H0rhYEgepQDp3eI+5QDp3eI+5QDp3eI+5QDp3eI+5QDp3eI+5QDp3eI+5QDp3eI+5QDp3eI+5QDp3eI+5QDp3eI+5QDp3eI+5QDp3eI+5QDp3eI+5QDp3eI+5QDp3eI+5QDp3eI+5QDp3eI+5QHkzu8TvcoB07vE73KAdO7xO9ygP/9k="/>
          <p:cNvSpPr>
            <a:spLocks noChangeAspect="1" noChangeArrowheads="1"/>
          </p:cNvSpPr>
          <p:nvPr/>
        </p:nvSpPr>
        <p:spPr bwMode="auto">
          <a:xfrm>
            <a:off x="143608" y="-2193925"/>
            <a:ext cx="562707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AutoShape 21" descr="data:image/jpeg;base64,/9j/4AAQSkZJRgABAQAAAQABAAD/2wCEAAkGBxQTEhUUEhQWFhQWFxUZGBgYFxYeHRgXGBUYGBcUFRgaHSggHRonHBQUITEhJikrLi4uFx8zODMsNygtLisBCgoKDg0OGxAQGy0kICYsLCw3Ly8vLDIsLS8sLCwsLC8sLCwsLCwvLCwsLCwsLCwvLCwvLCwsLCwsLCwsLCwsLP/AABEIAMIBAwMBEQACEQEDEQH/xAAcAAEAAgMBAQEAAAAAAAAAAAAABQYDBAcCAQj/xABDEAABAwIDBAgCBwYGAQUAAAABAAIDESEEEjEFBkFREyIyQlJhcZGBoQcjYnKxwdEzQ1OSsvAUY4Ki4eLxg5OjwsP/xAAbAQEAAwEBAQEAAAAAAAAAAAAAAwQFAgYBB//EADkRAAIBAwIDBQcDAwIHAAAAAAABAgMEESExBRJBIlFhcbETMoGRodHwFMHhIzNCBvEVFiRicoKy/9oADAMBAAIRAxEAPwDuKAIAgCAIAgCAIAgCAIAgCAIAgCAIAgCArW8O++FwlWufnf4G3PxPD4oCj4z6XXk/VQADm51/iMpHzQGKL6WZu9ED/rA//M/igJLD/S03vxOH3Q0/Mvb+CAlcN9KGFd2g5nqHn+lhHzQEvhd+cG/SZo9XMB/lLs3yQEtDteFwqHinMgge5ACA2YcQx/Yc13oQfwQGVAEAQBAEAQBAEAQBAEAQBAEAQBAEAQBAEAQBAEB8caCpsAgOW/SFv+QXYfCuvcPeOHNrfPny9eyByl7iSSSSTck8zxPmgPlEB9ogPUcZcQGgkk0AAJJPAAC5KA9z4Z7CQ9jmEHKQ5pbR1K5TUWNCDTkUBja88DVAe4p3NNW2PNpofdASEW8OIb++kPk92enwfUICVwm/uLZ3wfUED2jc0ICcwf0qTDtsDv8AUKexZX/cgJ3BfSrEe2wjzLSB/sLyfYICy7H3zw2IOVjr00t/T26eZaEBYI5A4BzSCDcEGoI5ghAekAQBAEAQBAEAQBAEAQBAEAQBAEAQHxzgBUmgGpPDzQHLvpF35pXD4d1Do9w4eQ+1/T97sdQg5vlifUm9Ec8hwbDZ2vP+9FqxsYKOGYla4vNZ01p3YN127wpXMQPhRfHw+D2bKEOPVeblcE3t1TIl+EPA1Chlw+XRnoY18rtLU1gFXdrV6LJbVOT2Rmws7o3BzLOGhpoeY5FRypTjumfHTkt0SOE3hljygUo3NlFwBms4gcCRUV115urGcmU7da79rCx5uTVkdzSgqcoIa0VDQOYrUgFAfTicE6hdCQRc5XPGckuOUCpDRcelByJIEG+lTQUFTQVrQcBXj6oDzRAfEB9tTjVAZcK6TMOir0lR0dNc5NGgeZJAQHX8VvGzB42QB5yOIMkfcNmdJK3wuzGT7xaQeBAHREAQBAEAQBAEAQBAEAQBAEAQBAEB8c4AVJoBqTwHNAcx+kXfnJWCA0d3nDVv/b+nXtUy/Um3hH1LJyYTgm5uVqW3JBY695appRRK4Y1aPZXGyF0UpM3Y5nBuUnq8uXp5eS+KeCrW4ZSqT9sopTXX7/cw4kcG3J48AunJH20tW3zVdEunf/HqarMFzPsuebuNZ1YIyf4RvmvmpxK8SWEjNHBwoPiF37Lm3Rg3l/bL3m2/Bv8AbHqbMGzGPNC0fAU/BRVbSjGOWtTDq8XqrSksebcn9Wbs26TH0bh87n9+7CxuvfrrYGnmqf6SnjM3hfX5YNSld3GFFpSl17l4ZT3NTF7mSshM2dhZmDWXNZCSB9WKdYVJvatCRahMTtVzcsZa+W3nqWo3TwnJb6b7+Wmv49iFdsuW1GE1FRlvUVpUEcK/iFxO1nHu/PPBL+ph1z8s+mTWkhc2xaQfTlqonSmuh2q9N7SRjDVGSnS9wN1zFlxMwHSEZoGO7g0OJlHAX6o8+ZFAJHaG7kWKna0C8mUOd3nRRvDpJHHutzWAFi5/qUB0xAEAQBAEAQBAEAQBAEAQBAEAQHxzgBU2A1KA5r9IW++SsEB63E+H/tyHd1N6AdQg5vCPqTbwjlwoSBlL3ONBapJJsANa1PxWrTowpR13LUKfKiSxu1XRRmEOGZwyyZcuRreMTctnHxP+AtUuj/pt5SPihnXBm2Lhzka7omMjNMz5A8h3Mg1A9GsGbzOq7cemfgjlvXc8YqCJri6MdVznZGklzmtzdRrieNKCxOilisLUlpQdSaj+eJswbNeI3vlIjDeDq5i4ioZlFwTrR1LX0C59onLEdS5cShlKOvpoG4B1BUxgkAhrpGtdQ6E5iAK6gE1pQ0oQT17T8wUKsYPY13wkEg0qORB9iCQfdWKcos8zf293vnmj4afT/cyRtVlHn5PBLxwZGX1P90Vdr2k89CWi40U60t+i7vExQ4Stzp+KnlLGiM+ddrbc+7Xc4x0zONKBtzYHUDkKBQ4jHLwT2lxJ1U5SeifXwI5mOlZWkhq6hJNDUjQ34qnNRk9jS/W1m20zxJtt7WZKMPhq0dX04W1qQb0OqgquFPtdS/ZzrVuxhY7+78/kn9x91K5cTiGh2brQxO0fT99LyiHAd63lmz5Tcnlm5TpxpxUY7FwxeILjlZWRz3U5GZ41v3Im8T3RYVcVydli2LsroWkuOaV9M76UFuyxg7sbakBvqdSSQJJAEAQBAEAQBAEAQBAEAQBAEB8caXOiA5x9IO+3RgwwHr8T4eRP2uIHDU8AvsYuTwj7GLk8I5jBgZpQ57WOfehPnQuOutgST5iuorpQjCisN6mhCMKKw3qeIMQ6MODWkSOtmNatbQ5g0UsToXa0qBSpX3ldR6bCbT32N2OaFrR0E3ROAGZ0sJzF1L5Xx9JkbyyhppqSvjjye8s/H9tCvJtvUx4Scu60hc5zgOsXVNa16xIJdao1GvwNuK7CwRJ4kT8JiNTHI/DxtoHvMYc4k91srX1zEA9VrG2BJsCVXlzbNZfn+2P3NCjBwjlxy3tr6rH7mjLjOjmGaJuSIERxmuVocA4PNQC5xBa45hc0qAAGjtRzHR79SWa54aPV9fz5GzjMOC1kmVzZH5nSBzi6xILHkm4LuuaEmwB0cuqedV0/PQxatbGhhiiB4qXBTqVpJZJfBYAdrWmikUsHm+JVXUeMLPf1NhzG1q82Gg5+ZXydZLSJlrT+4zLHh3SXa3K3xH8gqzr8uiO4W7rapYXeYMVg6efqvsZ825xWounrEg9qdHGKkXPZA4n9PNcVpKnHLLdhb17mfLHbq30JLcvdbpC3E4luZh/ZRG3SkXzu5QN/3enayZzcnlntaNKNKChHYu2MxJJytq9z3Bpy2dK8Cojj8LAL10aKk3XJKT+xdk9CC59HSuADiBZrRpFGODB8zcoCUQBAEAQBAEAQBAEAQBAEAQBAfCUBz3f3fPJ9TAavPLhW4J86XAP3jagP1Jt4R9Szojm7sDmBLiS81JdUm5vx19dStOjRVNeJcpL2Zpx4iaKzXuDbigNWmta204ngklBvt/yXY2dWssxhn5I2Gbamz5zlc7KGnM2tWipp5dY5rakCtRZfJzpKPLHJLHgdzJY0Xm/tk3GPhnP1mHDWiwMZparybdUauHteqzq10qemckv/AC/XS/uL6ktDsXD2cC/LqQToK2Ao3UCla8jrqvj4nUkko4XqRR4WqTfOuZ/T1Xw188FS2i4NeWxSOewd4ilTxLRy4V40UyrVerNela80E5xw+43MLtLEPp1x1QAJDHEXgAUAEhbmsAADW1FxzzzhP4dD7DhNKT2wvN4+WSXwm05YwMtHAEEgipccwc57nGpc80GthqBWivQXMu2ZnE+D06ealD4r7fYYImaQAANrwaAA1o9Px4n1VxdlHjrySpxcmWWVzWNAJDQOZUXNKWx5hwlUeUss149oYVvWkJkPBoBA/wBROvoAio1HpsSQsVHtTi5Pu0x8W3+eJixm97TZtGDya4/lT5KWNrTjrJ5Jan6uekYJLzRDYreBh7znHgKG5/ALqdxRox0RFDhl1Vkub55/Y391N3DiHDE4ppMZNI4/4zh3RXSId53Gh81h1asqsuaR6q3t4UIKEP8Acu2NxVLCrnOIYcgu46tghB0AF72ABc6goFGTE7sPZHRdeShmcKW7Mba16KOt6VuXauNzwAAlkAQBAEAQBAEAQBAEAQBAEAQAlAc+393zEY6GE1efQ0roSPS4B17R6tA/6k28IHNWOoS5xzSOqSSSdTU3NzfU8VqULfkWu5apxSMGInJ4/BS1JqnHJo2tD2s0iwbP2fRgzchX14rzdzeKOW2ehWmiJXZ+6sEwc4gtoRSmleNWm3JYFxxytF4ht47la54jUt5RisPzPc+7L29ktcPY+xt81FDi1KXv5X1X58CSnxSE/eTX1/PkYjGY45Q8EdR5FRxDTYLUta0KslyNPUkbVWcXF51S+pSoMHW7vZbjnl4ibDgluSUUXLRWqVLl1ZXrVlBG3HHwCsxTbPNX99CnB1KksRXU3oIcgOUkF2pGvoCrcaSxqflPEuOu5r80IrlWyfXxeu5glwRN81T5/qpMHNPjMdpQx5fY1JsE/lX0K+lyHEref+WPP8wQ+NYW6gg8AQb+ijrVY04ZkXaLVZ9hp+RYNzN1umPTzg9CDQAWMzh+7YfCKdZ3kRzIwalRzllmvCCisIv+KxdBQClQ1nUAsNGYeBvnQU56mgFFwdE3sLY/R/WSgdKRQAXETSaljTxJN3P1cfIAICZQBAEAQBAEAQBAEAQBAEAQBAEBQt+t8BGOhg60jrAC+uhI4jkOOp6tM45lJRTlLRI5s7AS1L5Guc9xJJ7Wtze9TzPFaVtGnBZyskVK9t57TXp6mvLbW3qri1NSliWq1PeGwhJBI6oIPqK6Lz1/xCPM1HU9dZWbpU9d3v8AngW7Csz0PBeKuriTl2hUlyaFmwDMsYHOp/v2WVOedTDuHz1Wzahw7pD1RbmdF1Rtqld9lad/QjlOFNam+NnMa01AdUUNRa/Ci0VaxoR5lv3/AGKzuZylpoUTeTdPoyZIBWPVzOLPNvNvzHpp6bhHFIVGqVbSXR9H/Pr57+itOL88eSr73f3+fj6kFDFWw/vzXqYxbeEUOJcSp0Kbq1ZYS/MLxN+GIDTVXYQUEfkXF+MVuI1NdILaP7vvfp0NiPDuOgXx1YLqZsLepLZG5Dspx1IHzUUrpLZFunw2cveZlxuFhw8ZkmJoNBW7ncGtA1JVad3LyNO34RTk8PL/ADwILYex3Y6UzzAsw7TlDW6uPCCLm495/wDYoVKkqjzJnpLa1pW8eWmsfuXbETBrdA0NDWhrBUMaTRkcbR2qmgAF3n7IUZYJrYWyC0iWYfWUOVta9E0630Mh7zvgLC4E2gCAIAgCAIAgCAIAgCAIAgCAICib9b4CIdFD1pHWAF610JHFvId7U9Xtj5KSisvYpuzMAWkySnNM+pJJrStyAeJ5niutIrLPL319K5lyQ9318SXjwxPkqFfidKGke0/oRUrGc/e0N2HAt4ivrdYdzxKtUys4XctP5NmytoW81OO6aefI0JNlxu4ZT5fpos2N3Uh4+Z+mxupx65R9wOEdCSS4Oj1dwLftXt63XNxVhcRwliXTrnw+wrVY11hLEvXwLDgdr4KxfiYvu5qe5Kt23CEu1X18Onx7/wA3MitZ3q92lLzwS7N4cHo3EwenSMH5rUdPCwkUXw+83dKXyZkG0YX9WOWN5Oga9pPsCqN1B8j0OP09anrODS8UzI2E8VUhayfvaHDqLoQW1d3I6l8YyVN6aV504fBbcOP17GCU1zw2z/kvj1/NTK4jw3/iGHKbTWy3j8u/xI5uzC3h8Qty041a3v8Abnr3PR/Lr8MmBU4TWt/ejp3rb88zcgwavOR3ToGbHTx4eJ0spo1vuTwa0cSeSilLBdp0MvCKXgcLJtKYzT1jw0ZpQXpXSGPxSutU8K+gUEpZNOnTUFhF0xL2xsDQGsDGgBou2FlaZAB2nuNjS7ico4lckhK7C2QaiaYUfcxsND0dRQveRYyuFidGjqttUuAnkAQBAEAQBAEAQBAEAQBAEAQBAUbfrfFsLejio57tBrWtsxHg5DvfdrUfG8as5rhg4yF7yXSuJLnE1y11vxd5/kusYWWYHEOIrDjHVepYMNj6doVHMarOubN1tVLXx2/gyLa+VPSa070TWClY/skHy4+ywbqjVo++sePT5noLarTrLsPPr8iSijWVUqGlCBH4hlHuHn+N/wA1GnzRyeutZc1CL8PTQqu9O1C76mPsjtkcT4R5Dj/wtvhtqo/1Z79Pueg4baqP9We/T7lXIW1k2QmQbuxMX0WIik4NcK/dNnfIlV7yl7ahOn3r69PqVbyj7ahOHevruvqda/xjm6OIXh6VarD3ZM8IqEZboxT7xFoo4B1eGhPpRatCrWrpwkk11ex2uHRlqng+txbv4bvf9QqX/DX0l9P5Ker2R8xO2GwsMkoytbrUj2FNSeS3eH3PEaUlTUlNd0s+u/qitWsabTk1y/ncU+Nsu1ZzJJWLCxH1yA91vincPYH39a5N7lGEFFaF1e5sLA1oEYjacreELOLnHjIa3OtTQXK+HZI7C2QaiWUEUvGx2rSRTpZP8wjQd0W1qgLCgCAIAgCAIAgCAIAgCAIAgCAICk79b4Ngb0cfWkdYNF63pUgXyVtTvGwsCUDeDnUOAe5xlmJdK65rwr+fyGgsvqMW7uXU7Mfd9f4NiKIN0UUp8zPMV6nPLTY9rpMgPFSDUWPMKVYksPYkhJxeU8MlMFvK+O0tHt5k0Pvofisi8/07RuNaOYPw1Xy+3yPRWHErvRODmvBPP0NnH7Xjm60DqkgB3Npv8K05FeeXC61nPkuMd6x1/f5n6TwfM6WZxa12awyEfhFfVQ9EqprSYEclIqpLGuzVk2cFKq7Jo3LNd2znVo2pPKlfailVddSZXMcZZf8ACvf0TM/VdlAdzqBQrzUrWHtZPpnQ8tVjD2kuTVZMMjgLjXnxVjOmOhJGLZYMfi2RsdJI4Na0VJP96+SlhCU5KMVqYraissosUcu05ySTFhorknuDmeDpXcBw/H0tpaxoR8XuzLr13UfgXpoZh42sY0RhgJY0m0be9NKf4hrUk6V5kBWyAkNhbJLiJpQQAc0bHChrwmlHB3hZ3QanrE0AsaAIAgCAIAgCAIAgCAIAgCAIAgKZvzve3DsyR9aR1g0Vua04Xy1ta7jYcSAKhsjYb8xnxPWnfehp1K24WzUoLWAsLLhyM25rc/ZW3qbG1YS1thXnTgF3Tp+1fLnBl1qbqf04vGSAfieQV6PDYr3pfn1PtLglN+/N/DC+5ryYt3kPQfqp42dKPTJqUeDWkd4582/4NWSZx1cfc/gpo0oR2SNehZ29P3IRXwXqaU8lPVQ3NyqSwtzataDqavYmdyetJIw8Wh38pof6wvHcXk+WM33+v+xrSlyJYLU/ArFVZH1VzA7BHgKqVVUSKsu8zw7Frd5yjkNf0C+utjYile40hqbjIWRjqNA8+J9SopTctyBznUfaZrTzr4SwgRuLxIAJcaAC5K+xhKbUYrLZYzGnHmk8JGvWXak1Aejw0VC5ztGD+I/m83yt/wCSvU2doqEcv3n+YR4u4r+0lpsXmGJmHjayNuRrASxrjpapxE5Pf437I86AXCubuxNlGQiWUHJUOY1wu9wuJZAdANWMOnaPWIygWZAEAQBAEAQBAEAQBAEAQBAEAQFO353vZhmFjOtI6oAFbmtOF8tbEi5PVF6loFS3e2Q/OcTietO64Bp9WKU00DqWtZosF8qRcXhmZXuufsw29ScxM+UeZ0XMY5M+rVUFruR+dd8pS58kRtTZurox6t/Nv6LQt7r/ABn8/ualperPLU+f3IB6vm/A1cTLl9eAVa4uFRj4mpZ27rS8D3hNkOdV8pyM1JOtPTh8fZeUueIrmxHtSfy/PI9HClyrCWEaWLxDSaRDKwacz9px1+HBSU4Sxmo8v6LwX5qdpYMTZ3+N38xXbhHuRZp8ktJJZNrB7QlY6rZHj0e79VFUo05LGF8i3G3pt4lFNeRN4fevEN7Ra8faF/cUUD4dSltocVOF2791NeX8m6zepru2wt9DUfkoZcIqf4ST89PuVZcNcfdeT2dqxuFQ8fG34qpOwuIPWD+GvocSpOlFynol1I/BYSTHzZGdWJvWc52jW/xH/wD1bx/DcsrJUI5fvP6eCPIcQ4g7mXLHSC+vi/2R0fB4aPDxsjibRouxppV7qVM83naoBsAK2AV8zTe2NszpiJZLx1BaD+9INQ81/dg3aO8ese6EBZ0AQBAEAQBAEAQBAEAQBAEAQBAVLffe5mFjLWmshqAAbk6EWuADYkX7ovUtApOw9lPc/wDxOKvM67Wn92KUFtA6lgBZosFco0cdqW5kXd1z9iG3r/BYXShrS46BQ3EXKoku4pOpGnBylsiCmxhc4k/DyHJSxpKKwYNS7lOTkwyZfJQxudQrZ0RnaTyKgbh3lmPO+hGbb2d1XSNFCASRz8/VdLiUKP8ATby+i+/geo4A6te4hbT0jJ4z3fchsBAAcxu7mfy5LFvK06jbkz9Xp2lO3iowWxobZ2nn6jOwNT4j+i+2li4duW/ocNZItaCojlQopFRPvKZGHmuJ2udY7lilWcdHsbHSClyuYQa0a1LcqsUs5MZxHIe6vUqOdWUK98oJtfNkhsHY8mLlDGepJ7LGjWR/kOA4lcVJp6R29TxXEuJ1LqXLns+p1jZ2Cjw8TY42ktrVoPamf/Gk+zazdKCugvCZRubK2ccQekkvEf8A5jWtB/kgj/1CPCAHAWtAEAQBAEAQBAEAQBAEAQBAEAQFV323tZhIyAayGoABuTxvwA4n4C5sBzjYkJllOIxBrKT1GkWba1BoCBYDh6rq3r0ufEtzAveI+0bp0Xp1ff5eHqWXpCr3t6Zn89QENdZ4JA4A0+Kyr+4qqX9CSTx1Wfz5Mmpwp1V/WWdejwZ4sJF3QPj/AMrz1xdcRj78m1/27fTBoUrSy/wivj/J6lgDfJU4XU5vfJYnQjBdxrFXP1FTGMlVwjkw4uPMx7ebXD3FFHCXLNS8S7YVfY3VKp3Si/qjnuKxfVyt46n8l6e3s8v2kvh9/sfrlZ9rBohi0VRIcHoMXaogZV2qJHUqwprMmFIqSRl1+It6Q09THIFxVpJtM4s7n3lJ+P3N/YeyJMTK2OMVJvfQNGr3ng0fNUq1XPZjt6mLxC/dd8kPd9f4Ot7K2dFhoQxgzNJBJp1sQ/TO4fwxwbx9K1rmYb+zdnnEOL5Lxd4/xecbf8oUue/SnZFwLUAgPqAIAgCAIAgCAIAgCAIAgCAICsb6b2R4OM3rIa0aDev5aip4V5kAgckiEk8hnxBq89lvBo4W4U4DhqblVa1X/FHmeKcT5s0aT06vv8F4d/f5bycBVOZi0XrglsHjeD9Of6/quJVKiXZNShXj7tT5/cz411C2nEKuq0qmr6FuulBrHUz4eFxu63lxUM7xx0iTUqDestCx7HjaWXaDQkXANqDmqfO5NtmzbQjyYwbczY2irmtH+kLlzxuTOMIrLSK5tva4DSGNa3gLCtfyWjw+1dequbYxuI3ypU3yJJlLdg43asb7U+YXtEY9D/UvFaHu15P/AMu1/wDWTXn2RFrVzfQ/kRVdxnI3Lb/Xt/HSrThP5p+rX0IbE4fK4gGo5kK1FZR6+3/1E7qhGpGHLnxz1x3IwGI+S+8rIpXPM8vJ5MRXzBE6uTNsnZsmJlbHG3MXaDhQauceDRxKzbi45uzHb1KdWs3otjrextlRYWHK3rB1M7qXneLZQNREDYDifiqhXJHZ+CdiXlzj9WCQ9w71LGGMjujRzh90d4oC1MaAAAAABQAaADQAID0gCAIAgCAIAgCAIAgCAIAgCArO+m9keCjN6yGuVtfL5aip4VGpIBA5E1sk8hxGINXG7WngOFjprYeZJqSq1WrnsxPN8U4nnNGk/N/sv3ZvhVWeePUbqFfGso6g8SyZel5BccneTe1zojb2dO7NlB0FracwF9VvTqaSRZtripGfKn+eBNRyO40UcuGUns2vzyNWFzV6pElgMdkBBtXjyWZeWdSmsUXnz/Y07W6ST51g1No4/W64srJyeXuQ3l4ktyrY7FZneQXs7K3VKPizylxXdZ+BoyYsDS5WhGm+pDGi3ua7pCbkqVLBMopbEfje18ApobHtOCv/AKSPm/Uw1XZrH3B4V+IkbFE0uLjQAcedTwaOJWZdXPN2I7EFSpnRHVdg7GjwkRAOYutJINZXA/so+IiBsaanz0okJI4LBvxLzU5WN6r3NtSlugiI0dSznjsjqtvUgC2QxNa0NaA1rQAABQACwAHAID2gCAIAgCAIAgCAIAgCAIAgCArm+W9MeCiJJrIbNb50r+hrwF71AcByTAA4uR2JneHur1WA1y0JoSK1AFTQHnU1JVG6ruPYXz+xl8RuJRjyR08fsbsouoYvQ8hUWJM8L6cH1rao3g6jFvYzWaFxrJk6SijzhZsr2u5G/px+SkTwyOlPkqKTLkWACvBTVJqEcnpVBbmhNKsiUnJ4W4lLBobRsyrjTlzJ5ALY4dYXPOnjC8fzJm3bhOOGymy7RqTWo8lvxcY6EcbJpZjqG4lvNSc6PjoTXQytevpE443NTGu61fIfiVLDY9XwWWLX/wBn+xgwkD53tjiaXFxoANXHl5DmVQurnPYgaMqmdEdX3d2FHhIjerjaWQd4j9xCeDRxcqBGSeFwz8RIWjqNZZ7m26MU/ZR/5hBue4D4igLZh4GxtDGNDWtAAA0AHBAZEAQBAEAQBAEAQBAEAQBAEAQEdt7ajcPC6R3AE+wJJpxsNOJoOKA/OW8W2pMVM6SQ+grZorXKPc1PEklARjDQ1FjwI1+CBrKwyRw+2pW6uzD7V/nr81E6MH0wZ1fhVtW1xh96+230JTDbwMPbaW+YuP1+ShlbyW2pkVuBVF/bkn56P7ehJx7Qa60RB/H2191EqLz2jPq0KlDScWvzv2PJY46gqaNKXRFdzXeKFupA/vkpoWdSpsiSnRnW9yLfj0+ZJu3lcI2MEebKKVL6V5GmU8KK3Hgqlj2stF0X3PQ06U1TjGT1S8/saEu8k3dYxvwJ+dVp0LGhRWILH537j9JF+82zSdtR0jqymp4HQDypwVpRUVoU7qwb7VP5fYw4fYc+JdK7DsBYwAue5zWtqbZA5xALjrr60qK5VzNRnp1LtjRcqS5umhg25sDEYVrXyGNzHEtDo3hwDhqx1hQj0ooYycnoXnb+BGCXQqzGKxqRfpo51MmGhfM9rGguLiGtAuXE8Aoq1fC5Il2lSjTjyxWDrO7O77MJGS4jpCKSyDuilegiP9Tv+K0iQlcPA+eTIzqBlA5wFoW6hrQdZiDUA9gHM65aEBbMJhmRMayNoa1ooB+ZOpJNSSbklAZkAQBAEAQBAEAQBAEAQBAEAQBAVL6RsE6XDlrbZmltTYB/SRSMDjwDuiLamwLggOCY3AvjeWuaWuGrSKEfA8EBihmy86+R18jUID5NLmNSgEMZcaNFTfiBYCpJJsAACSTYIDYZhanqSxOcDoHlpr9kyBoPwJKB66M2Tj8REcry8Hk8GtOYJvRdwm4vOM+ZRlw21lLm5Fn86bfQ+t2tXUXWjTv47SWPIk/T42PYx9dPxVyFaE/dZ89k1ufDiipMj2aMcsziCo6jfLodRgkyybD+kB0DIYnQtyQuJBio1xJaWkvDw4Od1ia9W/ssurSUm3knWhh3y3zOLHRQh8eHqHvz5ekmksS6XLYAUADRaw5AN5p08anMpdxWcLA6Rwa0EkkAAak8GhfKtXHZiIx6s63upu43CMLnkdNSkjxT6oEV6GL7ZGp4fI1iQmYonzvDI+oG0vSohabhxrrKdWg6dp3AIC14HCMiYGRijR8SSTUucTcuJJJJuSUBnQBAEAQBAEAQBAEAQBAEAQBAEAQHl7AQQQCDYg6EciEBWNt7mxyjqZacI5BmYPuHtxnzafggOd7d3DMdSWvi87yRfzt67B94OKAqmN3bmYMwbnZ4oznb6ktu0feAQEbFYODmlzXAAlrqEUcHWNCKVAsR7G6A8nCNd2JB92TqH+apZT1cPRAZYv8AExdQCQNOjC3Mx3mGOBY71APqgMu1gwFgaG58g6XJXIJC5xysudGlgNDlzB1LIDRqgMjZSOKsQuqsNn8zlxTMn+I8laV/pqjnkMZkJ4qP2im9zlpnqCEvIABNTS2pJ4DzUVSpjRHUY9TrW5+7Awrc8lBPTrO1EDT3Gc5T8lWJCdjY6Z4jiFKAEVuI2k/tZPE43LWntG5sEBa8BgmwsDGaXJJuXOOr3Hi4nigNhAEAQBAEAQBAEAQBAEAQBAEAQBAEAQBAEBD7Q3aw8pzZMj/HGcrq87WPxBQFW2xuC51SBHP5uHRy/wDuMs4/esgKNtfczIb54jwEzbH0mjBaf5QgK/jNhzwtJyuEZ1c05mH1cwlvugIp0ZHBAfAgM7y3LwsLEZqk/aBsgMFUB7giLjQf+fIeaA6puTu62ACR5HTU9RA08ucp5cPwAsdXSubFCBWlWh12taTeebmDQ0bq8jg0EoC2bNwDYWZW1JJq5zrue46veeJNB5AAAUAAQG0gCAIAgCAIAgCAIAgCAIAgCAIAgCAIAgCAIAgCA8vaCKEAg6goCExm6eHcS6MOhf4ojl/29n5ICsbW3BcanLFN5j6qQ/FvVcfvVQFJ2vucIz1i+I8BMw0J8pYxQ/yoCAxG78g0yuHNskZHsXA+4QGbZ+7EkhAJDfU/gG1r8CgLhhd1o4WgtdWTnS/oxo7Pqb+SAkNh7HxMzqMoIwTVzrsB41v1z9kHhQkaIDo2ytmsgZlbUuJq97rue7i5x+VNAAAKAIDdQBAEAQBAEAQBAEAQBAEAQBAEAQBAEAQEOZneI+5QHnp3eI+5QDp3eI+5QDp3eI+5QDp3eI+5QDp3eI+5QDp3eI+5QDp3eI+5QAyE2JJB1BKA5fvfE1mKIY0NGUGjQAK3vQICOhlI0JHoSgJ7YJzTQtdcODswNw6gFMwOqA6H0rhYEgepQDp3eI+5QDp3eI+5QDp3eI+5QDp3eI+5QDp3eI+5QDp3eI+5QDp3eI+5QDp3eI+5QDp3eI+5QDp3eI+5QDp3eI+5QDp3eI+5QDp3eI+5QDp3eI+5QDp3eI+5QDp3eI+5QDp3eI+5QHkzu8TvcoB07vE73KAdO7xO9ygP/9k="/>
          <p:cNvSpPr>
            <a:spLocks noChangeAspect="1" noChangeArrowheads="1"/>
          </p:cNvSpPr>
          <p:nvPr/>
        </p:nvSpPr>
        <p:spPr bwMode="auto">
          <a:xfrm>
            <a:off x="284285" y="-2041525"/>
            <a:ext cx="562707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70" y="4293097"/>
            <a:ext cx="872729" cy="70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 descr="http://www.mobile-review.com/review/image/nokia/lumia-930/lumia-152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946" y="4206842"/>
            <a:ext cx="1107888" cy="111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Прямоугольник 78"/>
          <p:cNvSpPr/>
          <p:nvPr/>
        </p:nvSpPr>
        <p:spPr>
          <a:xfrm>
            <a:off x="3826072" y="3747697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Nokia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28435" y="5517232"/>
            <a:ext cx="12629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Lumia 930</a:t>
            </a:r>
          </a:p>
          <a:p>
            <a:r>
              <a:rPr lang="en-US" sz="1000" b="1" dirty="0" smtClean="0"/>
              <a:t>Lumia 1320</a:t>
            </a:r>
            <a:endParaRPr lang="ru-RU" sz="1000" b="1" dirty="0" smtClean="0"/>
          </a:p>
          <a:p>
            <a:r>
              <a:rPr lang="en-US" sz="1000" b="1" dirty="0"/>
              <a:t>Lumia 1020</a:t>
            </a:r>
          </a:p>
          <a:p>
            <a:r>
              <a:rPr lang="en-US" sz="1000" b="1" dirty="0"/>
              <a:t>Lumia </a:t>
            </a:r>
            <a:r>
              <a:rPr lang="en-US" sz="1000" b="1" dirty="0" smtClean="0"/>
              <a:t>625</a:t>
            </a:r>
            <a:endParaRPr lang="ru-RU" sz="1000" b="1" dirty="0" smtClean="0"/>
          </a:p>
          <a:p>
            <a:r>
              <a:rPr lang="en-US" sz="1000" b="1" dirty="0" smtClean="0"/>
              <a:t>Lumia 920</a:t>
            </a:r>
            <a:endParaRPr lang="ru-RU" sz="1000" b="1" dirty="0" smtClean="0"/>
          </a:p>
          <a:p>
            <a:endParaRPr lang="en-US" sz="1000" b="1" dirty="0"/>
          </a:p>
          <a:p>
            <a:endParaRPr lang="ru-RU" sz="1000" b="1" dirty="0"/>
          </a:p>
        </p:txBody>
      </p:sp>
      <p:pic>
        <p:nvPicPr>
          <p:cNvPr id="1056" name="Picture 32" descr="http://lghttp.16708.nexcesscdn.net/80849A/spigen/media/catalog/product/cache/1/image/9df78eab33525d08d6e5fb8d27136e95/l/g/lgg3_uh_0011_front_merged_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65" y="4206841"/>
            <a:ext cx="988348" cy="107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Прямоугольник 109"/>
          <p:cNvSpPr/>
          <p:nvPr/>
        </p:nvSpPr>
        <p:spPr>
          <a:xfrm>
            <a:off x="5748250" y="3747697"/>
            <a:ext cx="42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LG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65284" y="5509355"/>
            <a:ext cx="1262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LG Nexus 5</a:t>
            </a:r>
          </a:p>
          <a:p>
            <a:r>
              <a:rPr lang="en-US" sz="1000" b="1" dirty="0" smtClean="0"/>
              <a:t>LG G3</a:t>
            </a:r>
            <a:endParaRPr lang="ru-RU" sz="1000" b="1" dirty="0" smtClean="0"/>
          </a:p>
          <a:p>
            <a:pPr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</a:rPr>
              <a:t>LG </a:t>
            </a:r>
            <a:r>
              <a:rPr lang="en-US" sz="1000" b="1" dirty="0" smtClean="0">
                <a:solidFill>
                  <a:srgbClr val="000000"/>
                </a:solidFill>
                <a:ea typeface="Calibri"/>
                <a:cs typeface="Times New Roman"/>
              </a:rPr>
              <a:t>G</a:t>
            </a:r>
            <a:r>
              <a:rPr lang="ru-RU" sz="1000" b="1" dirty="0">
                <a:solidFill>
                  <a:srgbClr val="000000"/>
                </a:solidFill>
                <a:ea typeface="Calibri"/>
                <a:cs typeface="Times New Roman"/>
              </a:rPr>
              <a:t>2 </a:t>
            </a:r>
            <a:endParaRPr lang="ru-RU" sz="1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</a:rPr>
              <a:t>LG </a:t>
            </a:r>
            <a:r>
              <a:rPr lang="en-US" sz="1000" b="1" dirty="0" smtClean="0">
                <a:solidFill>
                  <a:srgbClr val="000000"/>
                </a:solidFill>
                <a:ea typeface="Calibri"/>
                <a:cs typeface="Times New Roman"/>
              </a:rPr>
              <a:t>G </a:t>
            </a:r>
            <a:r>
              <a:rPr lang="en-US" sz="1000" b="1" dirty="0">
                <a:solidFill>
                  <a:srgbClr val="000000"/>
                </a:solidFill>
                <a:ea typeface="Calibri"/>
                <a:cs typeface="Times New Roman"/>
              </a:rPr>
              <a:t>Flex </a:t>
            </a:r>
            <a:endParaRPr lang="ru-RU" sz="1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</a:rPr>
              <a:t>LG </a:t>
            </a:r>
            <a:r>
              <a:rPr lang="en-US" sz="1000" b="1" dirty="0" smtClean="0">
                <a:solidFill>
                  <a:srgbClr val="000000"/>
                </a:solidFill>
                <a:ea typeface="Calibri"/>
                <a:cs typeface="Times New Roman"/>
              </a:rPr>
              <a:t>G </a:t>
            </a:r>
            <a:endParaRPr lang="ru-RU" sz="1000" dirty="0">
              <a:ea typeface="Calibri"/>
              <a:cs typeface="Times New Roman"/>
            </a:endParaRPr>
          </a:p>
          <a:p>
            <a:endParaRPr lang="ru-RU" sz="1000" b="1" dirty="0"/>
          </a:p>
        </p:txBody>
      </p:sp>
      <p:pic>
        <p:nvPicPr>
          <p:cNvPr id="1058" name="Picture 34" descr="http://www.droid-life.com/wp-content/uploads/2014/03/htc-one-m8-gol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68" y="4190372"/>
            <a:ext cx="2037505" cy="11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Прямоугольник 112"/>
          <p:cNvSpPr/>
          <p:nvPr/>
        </p:nvSpPr>
        <p:spPr>
          <a:xfrm>
            <a:off x="7536618" y="3733583"/>
            <a:ext cx="56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HTC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183056" y="5517233"/>
            <a:ext cx="1262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HTC One M8</a:t>
            </a:r>
            <a:endParaRPr lang="ru-RU" sz="10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4557549" y="63987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/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Rotond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283" y="332656"/>
            <a:ext cx="6696744" cy="720080"/>
          </a:xfr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Устройства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APPLE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с поддержкой 4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G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от «Летай. Мобильная связь»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5052" y="1124744"/>
            <a:ext cx="725826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819" y="332654"/>
            <a:ext cx="1056683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5.at.ua/1/APPLE_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1296143" cy="116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17" y="4105396"/>
            <a:ext cx="1043516" cy="166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mdata.yandex.net/i?path=b1211231210_img_id317789565615531006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09" y="4105396"/>
            <a:ext cx="998356" cy="16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mdata.yandex.net/i?path=b1024115505_img_id606931663315284704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04533" cy="234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00841" y="1520667"/>
            <a:ext cx="2462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+mn-lt"/>
              </a:rPr>
              <a:t>Apple iPad Air</a:t>
            </a:r>
            <a:endParaRPr lang="ru-RU" dirty="0">
              <a:latin typeface="+mn-lt"/>
            </a:endParaRPr>
          </a:p>
          <a:p>
            <a:pPr lvl="0"/>
            <a:endParaRPr lang="ru-RU" b="1" dirty="0" smtClean="0">
              <a:latin typeface="+mn-lt"/>
            </a:endParaRPr>
          </a:p>
          <a:p>
            <a:pPr lvl="0"/>
            <a:r>
              <a:rPr lang="en-US" b="1" dirty="0" smtClean="0">
                <a:latin typeface="+mn-lt"/>
              </a:rPr>
              <a:t>Apple</a:t>
            </a:r>
            <a:r>
              <a:rPr lang="en-US" b="1" dirty="0">
                <a:latin typeface="+mn-lt"/>
              </a:rPr>
              <a:t> iPad mini with Retina display</a:t>
            </a:r>
            <a:endParaRPr lang="ru-RU" dirty="0">
              <a:latin typeface="+mn-lt"/>
            </a:endParaRPr>
          </a:p>
          <a:p>
            <a:pPr lvl="0"/>
            <a:endParaRPr lang="ru-RU" b="1" dirty="0" smtClean="0">
              <a:latin typeface="+mn-lt"/>
            </a:endParaRPr>
          </a:p>
          <a:p>
            <a:pPr lvl="0"/>
            <a:r>
              <a:rPr lang="en-US" b="1" dirty="0" smtClean="0">
                <a:latin typeface="+mn-lt"/>
              </a:rPr>
              <a:t>Apple</a:t>
            </a:r>
            <a:r>
              <a:rPr lang="en-US" b="1" dirty="0">
                <a:latin typeface="+mn-lt"/>
              </a:rPr>
              <a:t> iPad 4 LTE</a:t>
            </a:r>
            <a:endParaRPr lang="ru-RU" dirty="0">
              <a:latin typeface="+mn-lt"/>
            </a:endParaRPr>
          </a:p>
          <a:p>
            <a:pPr lvl="0"/>
            <a:endParaRPr lang="ru-RU" b="1" dirty="0" smtClean="0">
              <a:latin typeface="+mn-lt"/>
            </a:endParaRPr>
          </a:p>
          <a:p>
            <a:pPr lvl="0"/>
            <a:r>
              <a:rPr lang="en-US" b="1" dirty="0" smtClean="0">
                <a:latin typeface="+mn-lt"/>
              </a:rPr>
              <a:t>Apple</a:t>
            </a:r>
            <a:r>
              <a:rPr lang="en-US" b="1" dirty="0">
                <a:latin typeface="+mn-lt"/>
              </a:rPr>
              <a:t> iPad mini LTE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4938" y="153269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 err="1" smtClean="0">
                <a:latin typeface="+mn-lt"/>
              </a:rPr>
              <a:t>Iphone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>
                <a:latin typeface="+mn-lt"/>
              </a:rPr>
              <a:t>5s</a:t>
            </a:r>
            <a:endParaRPr lang="ru-RU" dirty="0">
              <a:latin typeface="+mn-lt"/>
            </a:endParaRPr>
          </a:p>
          <a:p>
            <a:pPr lvl="0"/>
            <a:endParaRPr lang="ru-RU" b="1" dirty="0" smtClean="0">
              <a:latin typeface="+mn-lt"/>
            </a:endParaRPr>
          </a:p>
          <a:p>
            <a:pPr lvl="0"/>
            <a:r>
              <a:rPr lang="en-US" b="1" dirty="0" err="1" smtClean="0">
                <a:latin typeface="+mn-lt"/>
              </a:rPr>
              <a:t>Iphone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>
                <a:latin typeface="+mn-lt"/>
              </a:rPr>
              <a:t>5c</a:t>
            </a:r>
            <a:endParaRPr lang="ru-RU" dirty="0">
              <a:latin typeface="+mn-lt"/>
            </a:endParaRPr>
          </a:p>
          <a:p>
            <a:pPr lvl="0"/>
            <a:endParaRPr lang="ru-RU" b="1" dirty="0" smtClean="0">
              <a:latin typeface="+mn-lt"/>
            </a:endParaRPr>
          </a:p>
          <a:p>
            <a:pPr lvl="0"/>
            <a:r>
              <a:rPr lang="en-US" b="1" dirty="0" err="1" smtClean="0">
                <a:latin typeface="+mn-lt"/>
              </a:rPr>
              <a:t>Iphone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>
                <a:latin typeface="+mn-lt"/>
              </a:rPr>
              <a:t>6</a:t>
            </a:r>
            <a:endParaRPr lang="ru-RU" dirty="0">
              <a:latin typeface="+mn-lt"/>
            </a:endParaRPr>
          </a:p>
          <a:p>
            <a:pPr lvl="0"/>
            <a:endParaRPr lang="ru-RU" b="1" dirty="0" smtClean="0">
              <a:latin typeface="+mn-lt"/>
            </a:endParaRPr>
          </a:p>
          <a:p>
            <a:pPr lvl="0"/>
            <a:r>
              <a:rPr lang="en-US" b="1" dirty="0" err="1" smtClean="0">
                <a:latin typeface="+mn-lt"/>
              </a:rPr>
              <a:t>Iphone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>
                <a:latin typeface="+mn-lt"/>
              </a:rPr>
              <a:t>6 Plus</a:t>
            </a:r>
            <a:endParaRPr lang="ru-RU" dirty="0">
              <a:latin typeface="+mn-lt"/>
            </a:endParaRPr>
          </a:p>
        </p:txBody>
      </p:sp>
      <p:pic>
        <p:nvPicPr>
          <p:cNvPr id="5" name="Picture 2" descr="http://cdn1.mos.techradar.futurecdn.net/art/mobile_phones/iPhone/iPhone%205S/Press/5S%20fancy%20colors-623-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16" y="1506539"/>
            <a:ext cx="1927599" cy="11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9512" y="260648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Как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подключиться на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корпоративные тарифы?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20814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  <a:latin typeface="+mn-lt"/>
              </a:rPr>
              <a:t>Обратиться к вашему персональному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менеджеру, в 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офис продаж и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обслуживания или позвонить на справочную службу по тел.: (843) 238-00-00.</a:t>
            </a:r>
            <a:endParaRPr lang="en-US" dirty="0">
              <a:solidFill>
                <a:srgbClr val="0070C0"/>
              </a:solidFill>
              <a:latin typeface="+mn-lt"/>
            </a:endParaRPr>
          </a:p>
          <a:p>
            <a:pPr marL="285750" indent="-285750" algn="just"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US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  <a:latin typeface="+mn-lt"/>
              </a:rPr>
              <a:t>Заключить Договор на оказание услуг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подвижной радиотелефонной связи.</a:t>
            </a:r>
            <a:endParaRPr lang="ru-RU" dirty="0">
              <a:solidFill>
                <a:srgbClr val="0070C0"/>
              </a:solidFill>
              <a:latin typeface="+mn-lt"/>
            </a:endParaRPr>
          </a:p>
          <a:p>
            <a:pPr algn="ctr">
              <a:buSzPct val="150000"/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888910"/>
            <a:ext cx="741682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Как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подключиться на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тарифы для массового рынка?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078" y="2803707"/>
            <a:ext cx="1367788" cy="84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5312121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852376"/>
            <a:ext cx="820814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Обратиться в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офис продаж 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обслуживания или позвонить на справочную службу по тел.: 118-08, (843) 222-22-22.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Заключить Договор на оказание услуг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подвижной радиотелефонной связи.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>
              <a:buSzPct val="150000"/>
              <a:defRPr/>
            </a:pP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1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272808" cy="6096678"/>
          </a:xfrm>
        </p:spPr>
      </p:pic>
    </p:spTree>
    <p:extLst>
      <p:ext uri="{BB962C8B-B14F-4D97-AF65-F5344CB8AC3E}">
        <p14:creationId xmlns:p14="http://schemas.microsoft.com/office/powerpoint/2010/main" val="324264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1620" y="-207403"/>
            <a:ext cx="6408711" cy="7344815"/>
          </a:xfrm>
        </p:spPr>
      </p:pic>
    </p:spTree>
    <p:extLst>
      <p:ext uri="{BB962C8B-B14F-4D97-AF65-F5344CB8AC3E}">
        <p14:creationId xmlns:p14="http://schemas.microsoft.com/office/powerpoint/2010/main" val="340988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4690" y="-34411"/>
            <a:ext cx="6034617" cy="6624736"/>
          </a:xfrm>
        </p:spPr>
      </p:pic>
    </p:spTree>
    <p:extLst>
      <p:ext uri="{BB962C8B-B14F-4D97-AF65-F5344CB8AC3E}">
        <p14:creationId xmlns:p14="http://schemas.microsoft.com/office/powerpoint/2010/main" val="161142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9632" y="44626"/>
            <a:ext cx="6264695" cy="6552727"/>
          </a:xfrm>
        </p:spPr>
      </p:pic>
    </p:spTree>
    <p:extLst>
      <p:ext uri="{BB962C8B-B14F-4D97-AF65-F5344CB8AC3E}">
        <p14:creationId xmlns:p14="http://schemas.microsoft.com/office/powerpoint/2010/main" val="13772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3645" y="692698"/>
            <a:ext cx="6336707" cy="5472608"/>
          </a:xfrm>
        </p:spPr>
      </p:pic>
    </p:spTree>
    <p:extLst>
      <p:ext uri="{BB962C8B-B14F-4D97-AF65-F5344CB8AC3E}">
        <p14:creationId xmlns:p14="http://schemas.microsoft.com/office/powerpoint/2010/main" val="404957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344816" cy="5721499"/>
          </a:xfrm>
        </p:spPr>
      </p:pic>
    </p:spTree>
    <p:extLst>
      <p:ext uri="{BB962C8B-B14F-4D97-AF65-F5344CB8AC3E}">
        <p14:creationId xmlns:p14="http://schemas.microsoft.com/office/powerpoint/2010/main" val="302438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4671" y="145610"/>
            <a:ext cx="6034617" cy="6408711"/>
          </a:xfrm>
        </p:spPr>
      </p:pic>
    </p:spTree>
    <p:extLst>
      <p:ext uri="{BB962C8B-B14F-4D97-AF65-F5344CB8AC3E}">
        <p14:creationId xmlns:p14="http://schemas.microsoft.com/office/powerpoint/2010/main" val="3597805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801</Words>
  <Application>Microsoft Office PowerPoint</Application>
  <PresentationFormat>Экран (4:3)</PresentationFormat>
  <Paragraphs>214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Отчет о работе Зеленодольского РУЭС в 2014г.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Устройства APPLE с поддержкой 4G  от «Летай. Мобильная связь»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Носков Евгений Александрович</dc:creator>
  <cp:lastModifiedBy>Поправко</cp:lastModifiedBy>
  <cp:revision>13</cp:revision>
  <dcterms:created xsi:type="dcterms:W3CDTF">2015-02-06T11:45:58Z</dcterms:created>
  <dcterms:modified xsi:type="dcterms:W3CDTF">2015-02-07T06:08:47Z</dcterms:modified>
</cp:coreProperties>
</file>