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notesMasterIdLst>
    <p:notesMasterId r:id="rId11"/>
  </p:notesMasterIdLst>
  <p:sldIdLst>
    <p:sldId id="257" r:id="rId2"/>
    <p:sldId id="274" r:id="rId3"/>
    <p:sldId id="275" r:id="rId4"/>
    <p:sldId id="277" r:id="rId5"/>
    <p:sldId id="278" r:id="rId6"/>
    <p:sldId id="279" r:id="rId7"/>
    <p:sldId id="280" r:id="rId8"/>
    <p:sldId id="281" r:id="rId9"/>
    <p:sldId id="272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34" autoAdjust="0"/>
    <p:restoredTop sz="94660"/>
  </p:normalViewPr>
  <p:slideViewPr>
    <p:cSldViewPr>
      <p:cViewPr varScale="1">
        <p:scale>
          <a:sx n="111" d="100"/>
          <a:sy n="111" d="100"/>
        </p:scale>
        <p:origin x="-19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6"/>
  <c:chart>
    <c:autoTitleDeleted val="1"/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3.5116364535813842E-2"/>
                  <c:y val="-1.763692923008563E-2"/>
                </c:manualLayout>
              </c:layout>
              <c:showVal val="1"/>
            </c:dLbl>
            <c:dLbl>
              <c:idx val="1"/>
              <c:layout>
                <c:manualLayout>
                  <c:x val="2.5539265615400906E-2"/>
                  <c:y val="-3.0234735823003962E-2"/>
                </c:manualLayout>
              </c:layout>
              <c:showVal val="1"/>
            </c:dLbl>
            <c:txPr>
              <a:bodyPr/>
              <a:lstStyle/>
              <a:p>
                <a:pPr>
                  <a:defRPr sz="36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Дороги</c:v>
                </c:pt>
                <c:pt idx="1">
                  <c:v>Парковки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0.51900000000000002</c:v>
                </c:pt>
                <c:pt idx="1">
                  <c:v>0.20200000000000001</c:v>
                </c:pt>
              </c:numCache>
            </c:numRef>
          </c:val>
        </c:ser>
        <c:shape val="cone"/>
        <c:axId val="78800384"/>
        <c:axId val="78801920"/>
        <c:axId val="59775168"/>
      </c:bar3DChart>
      <c:catAx>
        <c:axId val="78800384"/>
        <c:scaling>
          <c:orientation val="minMax"/>
        </c:scaling>
        <c:axPos val="b"/>
        <c:tickLblPos val="nextTo"/>
        <c:crossAx val="78801920"/>
        <c:crosses val="autoZero"/>
        <c:auto val="1"/>
        <c:lblAlgn val="ctr"/>
        <c:lblOffset val="100"/>
      </c:catAx>
      <c:valAx>
        <c:axId val="78801920"/>
        <c:scaling>
          <c:orientation val="minMax"/>
        </c:scaling>
        <c:delete val="1"/>
        <c:axPos val="l"/>
        <c:numFmt formatCode="0.00%" sourceLinked="1"/>
        <c:tickLblPos val="none"/>
        <c:crossAx val="78800384"/>
        <c:crosses val="autoZero"/>
        <c:crossBetween val="between"/>
      </c:valAx>
      <c:serAx>
        <c:axId val="59775168"/>
        <c:scaling>
          <c:orientation val="minMax"/>
        </c:scaling>
        <c:delete val="1"/>
        <c:axPos val="b"/>
        <c:tickLblPos val="none"/>
        <c:crossAx val="78801920"/>
        <c:crosses val="autoZero"/>
      </c:ser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4800" dirty="0" smtClean="0">
                <a:solidFill>
                  <a:srgbClr val="FF0000"/>
                </a:solidFill>
              </a:rPr>
              <a:t>146 дворов</a:t>
            </a:r>
          </a:p>
          <a:p>
            <a:pPr>
              <a:defRPr/>
            </a:pPr>
            <a:r>
              <a:rPr lang="ru-RU" sz="4800" dirty="0" smtClean="0">
                <a:solidFill>
                  <a:srgbClr val="FF0000"/>
                </a:solidFill>
              </a:rPr>
              <a:t>26,1 тыс. жителей</a:t>
            </a:r>
            <a:endParaRPr lang="ru-RU" sz="4800" dirty="0">
              <a:solidFill>
                <a:srgbClr val="FF0000"/>
              </a:solidFill>
            </a:endParaRP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147 дворов</c:v>
                </c:pt>
              </c:strCache>
            </c:strRef>
          </c:tx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7030A0"/>
              </a:solidFill>
            </c:spPr>
          </c:dPt>
          <c:dPt>
            <c:idx val="3"/>
            <c:spPr>
              <a:solidFill>
                <a:srgbClr val="FFFF00"/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sz="44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-0.13734913604549495"/>
                  <c:y val="-0.21676027971371928"/>
                </c:manualLayout>
              </c:layout>
              <c:showVal val="1"/>
            </c:dLbl>
            <c:dLbl>
              <c:idx val="2"/>
              <c:layout>
                <c:manualLayout>
                  <c:x val="0.1465570319335083"/>
                  <c:y val="7.3436665614756022E-2"/>
                </c:manualLayout>
              </c:layout>
              <c:showVal val="1"/>
            </c:dLbl>
            <c:delete val="1"/>
            <c:txPr>
              <a:bodyPr/>
              <a:lstStyle/>
              <a:p>
                <a:pPr>
                  <a:defRPr sz="4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</c:dLbls>
          <c:cat>
            <c:strRef>
              <c:f>Лист1!$A$2:$A$4</c:f>
              <c:strCache>
                <c:ptCount val="3"/>
                <c:pt idx="0">
                  <c:v>Среднее разрушение</c:v>
                </c:pt>
                <c:pt idx="1">
                  <c:v>Сильное разрушение</c:v>
                </c:pt>
                <c:pt idx="2">
                  <c:v>Отсутствует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38</c:v>
                </c:pt>
                <c:pt idx="1">
                  <c:v>53</c:v>
                </c:pt>
                <c:pt idx="2">
                  <c:v>55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3E7C59D-D635-4797-88A8-916EAAF5A103}" type="datetimeFigureOut">
              <a:rPr lang="ru-RU"/>
              <a:pPr>
                <a:defRPr/>
              </a:pPr>
              <a:t>18.06.2016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0161F4C-D221-4D28-8988-CEE0BAE735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54885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301771-0347-4226-86E6-3FC9A4B4D475}" type="slidenum">
              <a:rPr lang="ru-RU"/>
              <a:pPr/>
              <a:t>4</a:t>
            </a:fld>
            <a:endParaRPr lang="ru-RU"/>
          </a:p>
        </p:txBody>
      </p:sp>
      <p:sp>
        <p:nvSpPr>
          <p:cNvPr id="92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9A5ACBA-553D-4276-AEC7-F9091BADFC53}" type="datetimeFigureOut">
              <a:rPr lang="ru-RU"/>
              <a:pPr>
                <a:defRPr/>
              </a:pPr>
              <a:t>18.06.2016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F246A05-989E-416B-AC0C-CDDC770AF8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0771B-1B54-4E5C-B3FF-C7F9C9ECC469}" type="datetimeFigureOut">
              <a:rPr lang="ru-RU"/>
              <a:pPr>
                <a:defRPr/>
              </a:pPr>
              <a:t>18.06.2016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32EDE-3AAB-46C2-B351-0B0237E094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1D61B-093B-4B92-BA80-562AC9BBA15A}" type="datetimeFigureOut">
              <a:rPr lang="ru-RU"/>
              <a:pPr>
                <a:defRPr/>
              </a:pPr>
              <a:t>18.06.2016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6FC06-F699-4C32-B7AD-0218487F97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C2E33-2A11-4604-B5BB-B572E9B44D33}" type="datetimeFigureOut">
              <a:rPr lang="ru-RU"/>
              <a:pPr>
                <a:defRPr/>
              </a:pPr>
              <a:t>18.06.2016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004EF-2DD5-4ED4-8731-676F2D57F1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Полилиния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3" name="Прямоугольник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9E4794-2FBC-4119-AD1C-DC38ACA99D4C}" type="datetimeFigureOut">
              <a:rPr lang="ru-RU"/>
              <a:pPr>
                <a:defRPr/>
              </a:pPr>
              <a:t>18.06.2016</a:t>
            </a:fld>
            <a:endParaRPr lang="ru-RU"/>
          </a:p>
        </p:txBody>
      </p:sp>
      <p:sp>
        <p:nvSpPr>
          <p:cNvPr id="2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1890171-F4B8-4B52-80D1-577BA0FEA8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38A7EFE-139B-44AB-8456-71D8DBAC5FC4}" type="datetimeFigureOut">
              <a:rPr lang="ru-RU"/>
              <a:pPr>
                <a:defRPr/>
              </a:pPr>
              <a:t>18.06.2016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C31C58C-B9BF-4E64-9AE9-E7B1341C85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4" name="Прямоугольник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27DB372-780C-452B-BD92-E352616E508F}" type="datetimeFigureOut">
              <a:rPr lang="ru-RU"/>
              <a:pPr>
                <a:defRPr/>
              </a:pPr>
              <a:t>18.06.2016</a:t>
            </a:fld>
            <a:endParaRPr lang="ru-RU"/>
          </a:p>
        </p:txBody>
      </p:sp>
      <p:sp>
        <p:nvSpPr>
          <p:cNvPr id="1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43DD015-6EE3-4801-A8E2-50B83F2F70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4772F-650C-435A-B978-7F2042FDE7AB}" type="datetimeFigureOut">
              <a:rPr lang="ru-RU"/>
              <a:pPr>
                <a:defRPr/>
              </a:pPr>
              <a:t>18.06.2016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2EB35-EB54-4C0D-A8CB-A5EB5CF2D7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1215EBB-C99B-4B26-BE62-FC4A3FA4CA89}" type="datetimeFigureOut">
              <a:rPr lang="ru-RU"/>
              <a:pPr>
                <a:defRPr/>
              </a:pPr>
              <a:t>18.06.2016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C9C3F17-B1AD-4FA7-9FAD-350C60D160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958B9-88AF-4926-8690-850A70333044}" type="datetimeFigureOut">
              <a:rPr lang="ru-RU"/>
              <a:pPr>
                <a:defRPr/>
              </a:pPr>
              <a:t>18.06.2016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2A9D3-EB51-46EF-B061-6A5D76BE1B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6200000">
              <a:off x="6663593" y="12790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5400000" flipH="1">
              <a:off x="6744513" y="12780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rot="16200000">
              <a:off x="6663593" y="12790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 flipH="1">
              <a:off x="6744513" y="12780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6200000">
              <a:off x="6663592" y="12790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 flipH="1">
              <a:off x="6744512" y="12780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8517E5-E917-473B-93B2-2390787AC964}" type="datetimeFigureOut">
              <a:rPr lang="ru-RU"/>
              <a:pPr>
                <a:defRPr/>
              </a:pPr>
              <a:t>18.06.2016</a:t>
            </a:fld>
            <a:endParaRPr lang="ru-RU"/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6337A58-E422-477A-BF62-78232D4773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52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D355E94B-B65B-46C6-ADEA-26F52B3394FA}" type="datetimeFigureOut">
              <a:rPr lang="ru-RU"/>
              <a:pPr>
                <a:defRPr/>
              </a:pPr>
              <a:t>18.06.2016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ED9BD64-E31B-46A7-BEA5-9E75DDFD1E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50" r:id="rId1"/>
    <p:sldLayoutId id="2147483945" r:id="rId2"/>
    <p:sldLayoutId id="2147483951" r:id="rId3"/>
    <p:sldLayoutId id="2147483952" r:id="rId4"/>
    <p:sldLayoutId id="2147483953" r:id="rId5"/>
    <p:sldLayoutId id="2147483946" r:id="rId6"/>
    <p:sldLayoutId id="2147483954" r:id="rId7"/>
    <p:sldLayoutId id="2147483947" r:id="rId8"/>
    <p:sldLayoutId id="2147483955" r:id="rId9"/>
    <p:sldLayoutId id="2147483948" r:id="rId10"/>
    <p:sldLayoutId id="214748394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44000" cy="6858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Доклад руководителя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МБУ «Департамент ЖКХ ЗМР РТ»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О.В. Анисимова </a:t>
            </a: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 ходе реализации программы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«Стандарт двора»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городе Зеленодольске.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год</a:t>
            </a: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Социологический опрос</a:t>
            </a:r>
            <a:b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Vox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populi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vox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Dei)</a:t>
            </a:r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043608" y="2204864"/>
          <a:ext cx="795637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1"/>
          <p:cNvSpPr txBox="1"/>
          <p:nvPr/>
        </p:nvSpPr>
        <p:spPr>
          <a:xfrm>
            <a:off x="0" y="980728"/>
            <a:ext cx="8999984" cy="47525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srgbClr val="00B0F0"/>
                </a:solidFill>
              </a:rPr>
              <a:t>Вопросы качества дорожного покрытия и парковок вблизи домов являются приоритетными для более </a:t>
            </a:r>
            <a:r>
              <a:rPr lang="ru-RU" sz="4000" b="1" dirty="0" smtClean="0">
                <a:solidFill>
                  <a:srgbClr val="00B0F0"/>
                </a:solidFill>
              </a:rPr>
              <a:t>70%</a:t>
            </a:r>
            <a:r>
              <a:rPr lang="ru-RU" sz="2400" b="1" dirty="0" smtClean="0">
                <a:solidFill>
                  <a:srgbClr val="00B0F0"/>
                </a:solidFill>
              </a:rPr>
              <a:t> горожан</a:t>
            </a:r>
            <a:endParaRPr lang="ru-RU" sz="24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Проблемные дворы г.Зеленодольска </a:t>
            </a:r>
            <a:endParaRPr lang="ru-RU" sz="3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1"/>
          </p:nvPr>
        </p:nvGraphicFramePr>
        <p:xfrm>
          <a:off x="0" y="764704"/>
          <a:ext cx="9144000" cy="5713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етская площдка.2jpg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36712"/>
            <a:ext cx="9144000" cy="60212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З</a:t>
            </a:r>
            <a:r>
              <a:rPr lang="ru-RU" sz="1600" b="1" dirty="0" smtClean="0">
                <a:solidFill>
                  <a:schemeClr val="tx1"/>
                </a:solidFill>
              </a:rPr>
              <a:t>онирование территории в соответствии с градостроительными стандартами – заявка → Департамент архитектуры → решение общего собрания об утверждении зон → ПРОТОКОЛ → включение в план асфальтирования (в рамках лимита)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0"/>
            <a:ext cx="3857625" cy="6858000"/>
          </a:xfrm>
          <a:prstGeom prst="rect">
            <a:avLst/>
          </a:prstGeom>
        </p:spPr>
      </p:pic>
      <p:pic>
        <p:nvPicPr>
          <p:cNvPr id="4" name="Рисунок 3" descr="Image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0"/>
            <a:ext cx="38576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0"/>
            <a:ext cx="3857625" cy="6858000"/>
          </a:xfrm>
          <a:prstGeom prst="rect">
            <a:avLst/>
          </a:prstGeom>
        </p:spPr>
      </p:pic>
      <p:pic>
        <p:nvPicPr>
          <p:cNvPr id="4" name="Рисунок 3" descr="Тургенева 1.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0"/>
            <a:ext cx="38576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рманче, 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72"/>
            <a:ext cx="9144000" cy="685085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Тургенева 1.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2123727" y="2728766"/>
            <a:ext cx="49688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6802</TotalTime>
  <Words>71</Words>
  <Application>Microsoft Office PowerPoint</Application>
  <PresentationFormat>Экран (4:3)</PresentationFormat>
  <Paragraphs>14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Метро</vt:lpstr>
      <vt:lpstr>Доклад руководителя МБУ «Департамент ЖКХ ЗМР РТ»  О.В. Анисимова   О ходе реализации программы «Стандарт двора» в городе Зеленодольске.    2016 год       </vt:lpstr>
      <vt:lpstr>Социологический опрос (Vox populi – vox Dei)</vt:lpstr>
      <vt:lpstr>Проблемные дворы г.Зеленодольска 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руководителя МБУ «Департамент ЖКХ г.Зеленодольск РТ»   О.В. Анисимова   «Проблемные вопросы жилищно-коммунального хозяйства Зеленодольского муниципального района»    13.05.2013г.</dc:title>
  <dc:creator>Admin</dc:creator>
  <cp:lastModifiedBy>Илья</cp:lastModifiedBy>
  <cp:revision>481</cp:revision>
  <dcterms:created xsi:type="dcterms:W3CDTF">2013-09-06T05:55:11Z</dcterms:created>
  <dcterms:modified xsi:type="dcterms:W3CDTF">2016-06-18T08:22:58Z</dcterms:modified>
</cp:coreProperties>
</file>